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1"/>
  </p:notesMasterIdLst>
  <p:handoutMasterIdLst>
    <p:handoutMasterId r:id="rId22"/>
  </p:handoutMasterIdLst>
  <p:sldIdLst>
    <p:sldId id="277" r:id="rId2"/>
    <p:sldId id="295" r:id="rId3"/>
    <p:sldId id="332" r:id="rId4"/>
    <p:sldId id="279" r:id="rId5"/>
    <p:sldId id="283" r:id="rId6"/>
    <p:sldId id="333" r:id="rId7"/>
    <p:sldId id="325" r:id="rId8"/>
    <p:sldId id="326" r:id="rId9"/>
    <p:sldId id="327" r:id="rId10"/>
    <p:sldId id="328" r:id="rId11"/>
    <p:sldId id="329" r:id="rId12"/>
    <p:sldId id="275" r:id="rId13"/>
    <p:sldId id="288" r:id="rId14"/>
    <p:sldId id="290" r:id="rId15"/>
    <p:sldId id="291" r:id="rId16"/>
    <p:sldId id="306" r:id="rId17"/>
    <p:sldId id="307" r:id="rId18"/>
    <p:sldId id="311" r:id="rId19"/>
    <p:sldId id="321" r:id="rId2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érôme Lecointre" initials="JL" lastIdx="8" clrIdx="0">
    <p:extLst>
      <p:ext uri="{19B8F6BF-5375-455C-9EA6-DF929625EA0E}">
        <p15:presenceInfo xmlns:p15="http://schemas.microsoft.com/office/powerpoint/2012/main" userId="763151f4100e5a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744" y="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A8756-C3CE-45BB-B1DD-B73BE9AB611F}" type="datetimeFigureOut">
              <a:rPr lang="fr-FR" smtClean="0"/>
              <a:t>18/02/2023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744" y="942975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41E32-3472-4EA5-9005-2C440D746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076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D6D7F-56E4-4CFE-823B-BDECD43E9340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98703-61DD-4B13-B67E-BBEDE18CE30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18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98703-61DD-4B13-B67E-BBEDE18CE30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479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598703-61DD-4B13-B67E-BBEDE18CE307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59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83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16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6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E9E9020E-62B3-4B59-938F-C009C97C419A}" type="datetime1">
              <a:rPr lang="fr-FR" smtClean="0"/>
              <a:t>18/02/2023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42E3DED4-C4B3-4615-842E-81900945BF4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2342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65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99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409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504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92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83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19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87DCB-1676-43DB-8EF7-F6F3117E624A}" type="datetimeFigureOut">
              <a:rPr lang="fr-FR" smtClean="0"/>
              <a:pPr/>
              <a:t>18/02/2023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3A2C1-3013-4C85-9BB6-ECC3A1A924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0860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94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17F29C2-D10D-4506-B3EB-254231C2E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316653"/>
            <a:ext cx="8136904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75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7A26CE4-504A-4C4F-8519-C940E18D1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88" y="643467"/>
            <a:ext cx="728382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66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95536" y="548680"/>
            <a:ext cx="8712596" cy="1325563"/>
          </a:xfrm>
        </p:spPr>
        <p:txBody>
          <a:bodyPr>
            <a:normAutofit/>
          </a:bodyPr>
          <a:lstStyle/>
          <a:p>
            <a:r>
              <a:rPr lang="fr-FR" sz="3200" dirty="0"/>
              <a:t>Régime tiers temps – Handicap - Maladies chroniques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36" y="1690689"/>
            <a:ext cx="8949952" cy="49786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b="1" dirty="0"/>
              <a:t>	Le centre PMF est aménagé pour accueillir des étudiants en situation de handicap physique (ascenseur, rampes, dispositif pour les malvoyants). </a:t>
            </a:r>
          </a:p>
          <a:p>
            <a:pPr>
              <a:buNone/>
            </a:pPr>
            <a:r>
              <a:rPr lang="fr-FR" sz="2400" b="1" dirty="0"/>
              <a:t>	Les étudiants en situation de handicap psychique, physique ou maladie chronique peuvent bénéficier d’un aménagement du contrôle des connaissances. </a:t>
            </a:r>
          </a:p>
          <a:p>
            <a:r>
              <a:rPr lang="fr-FR" sz="2400" dirty="0"/>
              <a:t>En examen partiel : tiers-temps supplémentaire.</a:t>
            </a:r>
          </a:p>
          <a:p>
            <a:r>
              <a:rPr lang="fr-FR" sz="2400" dirty="0"/>
              <a:t>En contrôle continu : aménagement du contrôle des connaissances.</a:t>
            </a:r>
          </a:p>
          <a:p>
            <a:r>
              <a:rPr lang="fr-FR" sz="2400" dirty="0"/>
              <a:t>Condition : justificatif médical à fournir au secrétariat via la </a:t>
            </a:r>
            <a:r>
              <a:rPr lang="fr-FR" sz="2400" b="1" dirty="0"/>
              <a:t>médecine universitaire</a:t>
            </a:r>
            <a:r>
              <a:rPr lang="fr-FR" sz="2400" dirty="0"/>
              <a:t>.</a:t>
            </a:r>
            <a:endParaRPr lang="fr-FR" sz="2400" b="1" dirty="0"/>
          </a:p>
          <a:p>
            <a:pPr>
              <a:buNone/>
            </a:pPr>
            <a:r>
              <a:rPr lang="fr-FR" sz="2400" b="1" dirty="0"/>
              <a:t>	</a:t>
            </a:r>
            <a:r>
              <a:rPr lang="fr-FR" sz="2400" dirty="0"/>
              <a:t>	</a:t>
            </a:r>
          </a:p>
          <a:p>
            <a:pPr marL="0" indent="0"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63674"/>
          </a:xfrm>
        </p:spPr>
        <p:txBody>
          <a:bodyPr/>
          <a:lstStyle/>
          <a:p>
            <a:pPr algn="ctr"/>
            <a:r>
              <a:rPr lang="fr-FR" dirty="0"/>
              <a:t>Vie a L’université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157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400" dirty="0"/>
              <a:t>Lieu d’étude : </a:t>
            </a:r>
          </a:p>
          <a:p>
            <a:pPr marL="0" indent="0" algn="ctr">
              <a:buNone/>
            </a:pPr>
            <a:r>
              <a:rPr lang="fr-FR" sz="4400" b="1" dirty="0"/>
              <a:t>L1 et L2 à PMF</a:t>
            </a:r>
            <a:r>
              <a:rPr lang="fr-FR" sz="4400" dirty="0"/>
              <a:t>, </a:t>
            </a:r>
          </a:p>
          <a:p>
            <a:pPr marL="0" indent="0" algn="ctr">
              <a:buNone/>
            </a:pPr>
            <a:r>
              <a:rPr lang="fr-FR" sz="4400" dirty="0"/>
              <a:t>L3 et M1 au Panthéon et à la Sorbonne, </a:t>
            </a:r>
          </a:p>
          <a:p>
            <a:pPr marL="0" indent="0" algn="ctr">
              <a:buNone/>
            </a:pPr>
            <a:r>
              <a:rPr lang="fr-FR" sz="4400" dirty="0"/>
              <a:t>M2 à PMF ou MSE. </a:t>
            </a:r>
          </a:p>
          <a:p>
            <a:pPr marL="0" indent="0" algn="ctr">
              <a:buNone/>
            </a:pPr>
            <a:endParaRPr lang="fr-FR" sz="4400" dirty="0"/>
          </a:p>
          <a:p>
            <a:pPr marL="0" indent="0" algn="ctr">
              <a:buNone/>
            </a:pPr>
            <a:r>
              <a:rPr lang="fr-FR" sz="4400" b="1" dirty="0"/>
              <a:t>Restauration</a:t>
            </a:r>
            <a:r>
              <a:rPr lang="fr-FR" sz="4400" dirty="0"/>
              <a:t> : </a:t>
            </a:r>
          </a:p>
          <a:p>
            <a:pPr marL="0" indent="0" algn="ctr">
              <a:buNone/>
            </a:pPr>
            <a:r>
              <a:rPr lang="fr-FR" sz="4400" dirty="0"/>
              <a:t>2 Cafétérias : RDC et 9eme étage  </a:t>
            </a:r>
          </a:p>
          <a:p>
            <a:pPr marL="0" indent="0" algn="ctr">
              <a:buNone/>
            </a:pPr>
            <a:endParaRPr lang="fr-FR" sz="4400" b="1" dirty="0"/>
          </a:p>
          <a:p>
            <a:pPr marL="0" indent="0" algn="ctr">
              <a:buNone/>
            </a:pPr>
            <a:r>
              <a:rPr lang="fr-FR" sz="4400" b="1" dirty="0"/>
              <a:t>Bibliothèque</a:t>
            </a:r>
            <a:r>
              <a:rPr lang="fr-FR" sz="4400" dirty="0"/>
              <a:t> : 5eme étage </a:t>
            </a:r>
          </a:p>
          <a:p>
            <a:pPr marL="0" indent="0" algn="ctr">
              <a:buNone/>
            </a:pPr>
            <a:endParaRPr lang="fr-FR" sz="3800" dirty="0"/>
          </a:p>
          <a:p>
            <a:pPr marL="0" indent="0">
              <a:buNone/>
            </a:pPr>
            <a:endParaRPr lang="fr-FR" sz="38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8395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6263" y="188640"/>
            <a:ext cx="7511473" cy="1312480"/>
          </a:xfrm>
        </p:spPr>
        <p:txBody>
          <a:bodyPr/>
          <a:lstStyle/>
          <a:p>
            <a:pPr algn="ctr"/>
            <a:r>
              <a:rPr lang="fr-FR" b="1" dirty="0"/>
              <a:t>REUSSIR A l’UNIVERSITE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270" y="1196752"/>
            <a:ext cx="8908218" cy="5472608"/>
          </a:xfrm>
        </p:spPr>
        <p:txBody>
          <a:bodyPr>
            <a:normAutofit/>
          </a:bodyPr>
          <a:lstStyle/>
          <a:p>
            <a:r>
              <a:rPr lang="fr-FR" sz="4100" b="1" dirty="0"/>
              <a:t>PAR RAPPORT AU LYCEE : </a:t>
            </a:r>
          </a:p>
          <a:p>
            <a:pPr lvl="1"/>
            <a:r>
              <a:rPr lang="fr-FR" sz="4100" dirty="0"/>
              <a:t>L’année universitaire est courte. Il faut donc vite se mettre au travail. </a:t>
            </a:r>
          </a:p>
          <a:p>
            <a:pPr lvl="1"/>
            <a:r>
              <a:rPr lang="fr-FR" sz="4100" dirty="0"/>
              <a:t>Les Etudiants sont considérés comme des </a:t>
            </a:r>
            <a:r>
              <a:rPr lang="fr-FR" sz="4100" b="1" dirty="0"/>
              <a:t>adultes responsables </a:t>
            </a:r>
            <a:r>
              <a:rPr lang="fr-FR" sz="4100" dirty="0"/>
              <a:t>qui savent s’organiser et s’auto-discipliner. </a:t>
            </a:r>
          </a:p>
          <a:p>
            <a:pPr lvl="1"/>
            <a:r>
              <a:rPr lang="fr-FR" sz="4100" dirty="0"/>
              <a:t>En licence vous préparez votre dossier pour le Master!</a:t>
            </a:r>
          </a:p>
          <a:p>
            <a:pPr marL="0" indent="0">
              <a:buNone/>
            </a:pPr>
            <a:endParaRPr lang="fr-FR" sz="8000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97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LES DISPOSITIFS D’AIDE A LA REUSSITE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690690"/>
            <a:ext cx="9144000" cy="4802184"/>
          </a:xfrm>
        </p:spPr>
        <p:txBody>
          <a:bodyPr>
            <a:normAutofit/>
          </a:bodyPr>
          <a:lstStyle/>
          <a:p>
            <a:r>
              <a:rPr lang="fr-FR" sz="2400" dirty="0"/>
              <a:t>Les Etudiants en difficulté peuvent décider d’assister à des séances de </a:t>
            </a:r>
            <a:r>
              <a:rPr lang="fr-FR" sz="2400" b="1" dirty="0"/>
              <a:t>tutorat</a:t>
            </a:r>
            <a:r>
              <a:rPr lang="fr-FR" sz="2400" dirty="0"/>
              <a:t> (assuré par des étudiants en Master 2). </a:t>
            </a:r>
          </a:p>
          <a:p>
            <a:r>
              <a:rPr lang="fr-FR" sz="2400" b="1" dirty="0"/>
              <a:t>Parcours Oui Si</a:t>
            </a:r>
            <a:r>
              <a:rPr lang="fr-FR" sz="2400" dirty="0"/>
              <a:t>.</a:t>
            </a:r>
          </a:p>
          <a:p>
            <a:r>
              <a:rPr lang="fr-FR" sz="2400" dirty="0"/>
              <a:t>Les associations étudiantes fournissent annales, aide en cas de difficultés ….</a:t>
            </a:r>
          </a:p>
          <a:p>
            <a:r>
              <a:rPr lang="fr-FR" sz="2400" dirty="0"/>
              <a:t>Les autres étudiants : Ne pas hésiter à travailler en groupe et à s’entraider (examen et non concours).  </a:t>
            </a:r>
          </a:p>
          <a:p>
            <a:r>
              <a:rPr lang="fr-FR" sz="2400" b="1" dirty="0"/>
              <a:t>EPI</a:t>
            </a:r>
            <a:r>
              <a:rPr lang="fr-FR" sz="2400" dirty="0"/>
              <a:t> : outil essentiel.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1498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après ?....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5112567"/>
          </a:xfrm>
        </p:spPr>
        <p:txBody>
          <a:bodyPr>
            <a:normAutofit/>
          </a:bodyPr>
          <a:lstStyle/>
          <a:p>
            <a:r>
              <a:rPr lang="fr-FR" dirty="0"/>
              <a:t>En L3  spécialisation progressive : </a:t>
            </a:r>
          </a:p>
          <a:p>
            <a:pPr lvl="1"/>
            <a:r>
              <a:rPr lang="fr-FR" dirty="0"/>
              <a:t>Les étudiants rédigent un mémoire (en groupe) </a:t>
            </a:r>
            <a:r>
              <a:rPr lang="fr-FR" b="1" dirty="0"/>
              <a:t>ou</a:t>
            </a:r>
            <a:r>
              <a:rPr lang="fr-FR" dirty="0"/>
              <a:t> font un stage.</a:t>
            </a:r>
          </a:p>
          <a:p>
            <a:pPr lvl="1"/>
            <a:r>
              <a:rPr lang="fr-FR" dirty="0"/>
              <a:t>Les enseignements se spécialisent avec des options préparant au M1 (S6).</a:t>
            </a:r>
          </a:p>
          <a:p>
            <a:r>
              <a:rPr lang="fr-FR" dirty="0"/>
              <a:t>Après la L3 plusieurs possibilités :  </a:t>
            </a:r>
          </a:p>
          <a:p>
            <a:pPr marL="0" indent="0">
              <a:buNone/>
            </a:pPr>
            <a:r>
              <a:rPr lang="fr-FR" dirty="0"/>
              <a:t>Avec « Mon master » = </a:t>
            </a:r>
            <a:r>
              <a:rPr lang="fr-FR" dirty="0" err="1"/>
              <a:t>parcoursup</a:t>
            </a:r>
            <a:r>
              <a:rPr lang="fr-FR" dirty="0"/>
              <a:t> des masters</a:t>
            </a:r>
          </a:p>
          <a:p>
            <a:pPr lvl="1"/>
            <a:r>
              <a:rPr lang="fr-FR" dirty="0"/>
              <a:t>Entrée directe sur le marché du travail (après un stage)</a:t>
            </a:r>
          </a:p>
          <a:p>
            <a:pPr lvl="1"/>
            <a:r>
              <a:rPr lang="fr-FR" dirty="0"/>
              <a:t>Intégrer un master 1 de Paris 1 </a:t>
            </a:r>
          </a:p>
          <a:p>
            <a:pPr lvl="1"/>
            <a:r>
              <a:rPr lang="fr-FR" dirty="0"/>
              <a:t>Intégrer un master 1 d’une autre université française</a:t>
            </a:r>
          </a:p>
          <a:p>
            <a:pPr lvl="1"/>
            <a:r>
              <a:rPr lang="fr-FR" dirty="0"/>
              <a:t>Intégrer un master à l’étranger </a:t>
            </a:r>
          </a:p>
          <a:p>
            <a:pPr lvl="1"/>
            <a:r>
              <a:rPr lang="fr-FR" dirty="0"/>
              <a:t>Passer un concours d’accès (écoles de commerce, concours administratifs)</a:t>
            </a:r>
          </a:p>
        </p:txBody>
      </p:sp>
    </p:spTree>
    <p:extLst>
      <p:ext uri="{BB962C8B-B14F-4D97-AF65-F5344CB8AC3E}">
        <p14:creationId xmlns:p14="http://schemas.microsoft.com/office/powerpoint/2010/main" val="403114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masters de Paris 1 : 11 mentions et 27 parcours de M2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25624"/>
            <a:ext cx="8263830" cy="4699719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Analyse et politique économique </a:t>
            </a:r>
          </a:p>
          <a:p>
            <a:r>
              <a:rPr lang="fr-FR" dirty="0"/>
              <a:t>Econométrie – Statistiques</a:t>
            </a:r>
          </a:p>
          <a:p>
            <a:r>
              <a:rPr lang="fr-FR" dirty="0"/>
              <a:t>Economie Appliquée  </a:t>
            </a:r>
          </a:p>
          <a:p>
            <a:r>
              <a:rPr lang="fr-FR" dirty="0"/>
              <a:t>Economie du développement </a:t>
            </a:r>
          </a:p>
          <a:p>
            <a:r>
              <a:rPr lang="fr-FR" dirty="0"/>
              <a:t>Economie et psychologie </a:t>
            </a:r>
          </a:p>
          <a:p>
            <a:r>
              <a:rPr lang="fr-FR" dirty="0"/>
              <a:t>Economie internationale </a:t>
            </a:r>
          </a:p>
          <a:p>
            <a:r>
              <a:rPr lang="fr-FR" dirty="0"/>
              <a:t>Monnaie-banque-finance-assurance </a:t>
            </a:r>
          </a:p>
          <a:p>
            <a:r>
              <a:rPr lang="fr-FR" dirty="0"/>
              <a:t>Risques et environnement</a:t>
            </a:r>
          </a:p>
          <a:p>
            <a:r>
              <a:rPr lang="fr-FR" dirty="0"/>
              <a:t>Métiers de l’enseignement (2 parcours)</a:t>
            </a:r>
          </a:p>
          <a:p>
            <a:r>
              <a:rPr lang="fr-FR" dirty="0"/>
              <a:t>Sciences Economiques et sociales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974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4B652-B585-4789-8B7B-214E7E86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Parcoursup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B8EA8B-B606-4A52-8C7F-ABFF28C6F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750 places en L1 pour 10000 demandes.</a:t>
            </a:r>
          </a:p>
          <a:p>
            <a:r>
              <a:rPr lang="fr-FR" u="sng" dirty="0"/>
              <a:t>Si Maths et SES jusqu’en terminale</a:t>
            </a:r>
            <a:r>
              <a:rPr lang="fr-FR" dirty="0"/>
              <a:t>, algorithme qui attribue un score :</a:t>
            </a:r>
          </a:p>
          <a:p>
            <a:pPr lvl="1"/>
            <a:r>
              <a:rPr lang="fr-FR" dirty="0"/>
              <a:t>Moyenne pondérée des notes de chaque trimestre en 1</a:t>
            </a:r>
            <a:r>
              <a:rPr lang="fr-FR" baseline="30000" dirty="0"/>
              <a:t>ère</a:t>
            </a:r>
            <a:r>
              <a:rPr lang="fr-FR" dirty="0"/>
              <a:t> et T + épreuves anticipées de français : mathématiques, HG, français et SES.</a:t>
            </a:r>
          </a:p>
          <a:p>
            <a:pPr lvl="1"/>
            <a:r>
              <a:rPr lang="fr-FR" dirty="0"/>
              <a:t>+ commentaires qualitatifs transformés en note. 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u="sng" dirty="0"/>
              <a:t>Si maths sans SES ou SES sans Maths et autres cas </a:t>
            </a:r>
            <a:r>
              <a:rPr lang="fr-FR" dirty="0"/>
              <a:t>alors on examine les dossiers et les projets.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Nous ne tenons pas compte du lycée d’origine ni du département. </a:t>
            </a:r>
          </a:p>
        </p:txBody>
      </p:sp>
    </p:spTree>
    <p:extLst>
      <p:ext uri="{BB962C8B-B14F-4D97-AF65-F5344CB8AC3E}">
        <p14:creationId xmlns:p14="http://schemas.microsoft.com/office/powerpoint/2010/main" val="4083404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A4B652-B585-4789-8B7B-214E7E86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Parcoursup</a:t>
            </a:r>
            <a:r>
              <a:rPr lang="fr-FR" dirty="0"/>
              <a:t> Double-licence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B8EA8B-B606-4A52-8C7F-ABFF28C6F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25625"/>
            <a:ext cx="8784976" cy="435133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500"/>
              </a:spcBef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 –  DROIT : 60 places et </a:t>
            </a:r>
            <a:r>
              <a:rPr lang="fr-FR" b="1" dirty="0">
                <a:solidFill>
                  <a:prstClr val="white"/>
                </a:solidFill>
                <a:latin typeface="Calibri" panose="020F0502020204030204"/>
              </a:rPr>
              <a:t>3 027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Candidats, </a:t>
            </a:r>
            <a:r>
              <a:rPr lang="fr-FR" b="1" dirty="0">
                <a:solidFill>
                  <a:prstClr val="white"/>
                </a:solidFill>
                <a:latin typeface="Calibri" panose="020F0502020204030204"/>
              </a:rPr>
              <a:t>900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Classés (dernier appelé 384</a:t>
            </a:r>
            <a:r>
              <a:rPr kumimoji="0" lang="fr-FR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ème</a:t>
            </a: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) ;</a:t>
            </a:r>
          </a:p>
          <a:p>
            <a:pPr>
              <a:spcBef>
                <a:spcPts val="500"/>
              </a:spcBef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HISTOIRE : 30 places et </a:t>
            </a:r>
            <a:r>
              <a:rPr lang="fr-FR" b="1" dirty="0">
                <a:solidFill>
                  <a:prstClr val="white"/>
                </a:solidFill>
                <a:latin typeface="Calibri" panose="020F0502020204030204"/>
              </a:rPr>
              <a:t>895 candidats, 200 classés ;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spcBef>
                <a:spcPts val="500"/>
              </a:spcBef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GEOGRAPHIE : 30 places et </a:t>
            </a:r>
            <a:r>
              <a:rPr lang="fr-FR" b="1" dirty="0">
                <a:solidFill>
                  <a:prstClr val="white"/>
                </a:solidFill>
                <a:latin typeface="Calibri" panose="020F0502020204030204"/>
              </a:rPr>
              <a:t>752 candidats, 200 classés ;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spcBef>
                <a:spcPts val="500"/>
              </a:spcBef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PHILOSOPHIE : 20 Places et </a:t>
            </a:r>
            <a:r>
              <a:rPr lang="fr-FR" b="1" dirty="0">
                <a:solidFill>
                  <a:prstClr val="white"/>
                </a:solidFill>
                <a:latin typeface="Calibri" panose="020F0502020204030204"/>
              </a:rPr>
              <a:t>850 candidats, 350 classés ;</a:t>
            </a:r>
            <a:endParaRPr kumimoji="0" lang="fr-FR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spcBef>
                <a:spcPts val="500"/>
              </a:spcBef>
              <a:defRPr/>
            </a:pPr>
            <a:r>
              <a:rPr kumimoji="0" lang="fr-FR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SCIENCES POLITIQUES : 30 Places, 3269 candidats, 471 classés.</a:t>
            </a:r>
            <a:endParaRPr lang="fr-FR" dirty="0"/>
          </a:p>
          <a:p>
            <a:r>
              <a:rPr lang="fr-FR" dirty="0"/>
              <a:t>Algorithme</a:t>
            </a:r>
          </a:p>
          <a:p>
            <a:r>
              <a:rPr lang="fr-FR" dirty="0"/>
              <a:t>Étude des dossiers</a:t>
            </a:r>
          </a:p>
          <a:p>
            <a:r>
              <a:rPr lang="fr-FR" dirty="0"/>
              <a:t>Capacité de travail équivalente à une classe prépa.</a:t>
            </a:r>
          </a:p>
        </p:txBody>
      </p:sp>
    </p:spTree>
    <p:extLst>
      <p:ext uri="{BB962C8B-B14F-4D97-AF65-F5344CB8AC3E}">
        <p14:creationId xmlns:p14="http://schemas.microsoft.com/office/powerpoint/2010/main" val="309560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/>
              <a:t>Qu’est ce que la licence d’économie à Paris 1?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4"/>
            <a:ext cx="8263830" cy="4699719"/>
          </a:xfrm>
        </p:spPr>
        <p:txBody>
          <a:bodyPr>
            <a:normAutofit/>
          </a:bodyPr>
          <a:lstStyle/>
          <a:p>
            <a:pPr algn="just"/>
            <a:r>
              <a:rPr lang="fr-FR" sz="3200" dirty="0"/>
              <a:t>Une </a:t>
            </a:r>
            <a:r>
              <a:rPr lang="fr-FR" sz="3200" b="1" dirty="0"/>
              <a:t>licence </a:t>
            </a:r>
            <a:r>
              <a:rPr lang="fr-FR" sz="3200" b="1" u="sng" dirty="0"/>
              <a:t>d’économie</a:t>
            </a:r>
            <a:r>
              <a:rPr lang="fr-FR" sz="3200" b="1" dirty="0"/>
              <a:t> et non licence d’économie/gestion.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3200" b="1" dirty="0"/>
              <a:t>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 double-licences environ 2/3 des enseignements de chaque licence avec 2 diplômes délivrés: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 –  DROIT (50 places)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HISTOIRE (30 places)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GEOGRAPHIE (30 places)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PHILOSOPHIE (25 Places)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ECONOMIE – SCIENCES POLITIQUES (30 Places) </a:t>
            </a:r>
            <a:endParaRPr lang="fr-FR" sz="3200" dirty="0"/>
          </a:p>
          <a:p>
            <a:pPr marL="342900" lvl="1" indent="0">
              <a:buNone/>
            </a:pPr>
            <a:endParaRPr lang="fr-FR" sz="2900" dirty="0"/>
          </a:p>
          <a:p>
            <a:pPr marL="342900" lvl="1" indent="0">
              <a:buNone/>
            </a:pPr>
            <a:endParaRPr lang="fr-FR" sz="2900" dirty="0"/>
          </a:p>
        </p:txBody>
      </p:sp>
    </p:spTree>
    <p:extLst>
      <p:ext uri="{BB962C8B-B14F-4D97-AF65-F5344CB8AC3E}">
        <p14:creationId xmlns:p14="http://schemas.microsoft.com/office/powerpoint/2010/main" val="31525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0C82029-68A1-4BB3-A391-AA92BA22C7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824163"/>
              </p:ext>
            </p:extLst>
          </p:nvPr>
        </p:nvGraphicFramePr>
        <p:xfrm>
          <a:off x="467544" y="515349"/>
          <a:ext cx="7886700" cy="5885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620">
                  <a:extLst>
                    <a:ext uri="{9D8B030D-6E8A-4147-A177-3AD203B41FA5}">
                      <a16:colId xmlns:a16="http://schemas.microsoft.com/office/drawing/2014/main" val="2274738465"/>
                    </a:ext>
                  </a:extLst>
                </a:gridCol>
                <a:gridCol w="1251788">
                  <a:extLst>
                    <a:ext uri="{9D8B030D-6E8A-4147-A177-3AD203B41FA5}">
                      <a16:colId xmlns:a16="http://schemas.microsoft.com/office/drawing/2014/main" val="159818907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8499041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86709622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93209661"/>
                    </a:ext>
                  </a:extLst>
                </a:gridCol>
                <a:gridCol w="829916">
                  <a:extLst>
                    <a:ext uri="{9D8B030D-6E8A-4147-A177-3AD203B41FA5}">
                      <a16:colId xmlns:a16="http://schemas.microsoft.com/office/drawing/2014/main" val="224176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Bac général en 2022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Bac STMG ou bac pro en 2022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288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Spé maths et spé SES en terminale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3828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Maths complémentaires et spé SES en terminale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65846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Spé maths ou maths </a:t>
                      </a:r>
                      <a:r>
                        <a:rPr lang="fr-FR" sz="1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</a:t>
                      </a: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en terminales et spé SES en 1ère seulement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730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Spé SES en terminales et spé maths en 1ère seulement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92692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Spé SES en terminales, pas de spé maths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8888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Spé maths en terminales, pas de spé SES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26694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Ni spé maths, ni spé SES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45012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3136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49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122476"/>
            <a:ext cx="7886700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Organisation des études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12776"/>
            <a:ext cx="8964488" cy="5184576"/>
          </a:xfrm>
        </p:spPr>
        <p:txBody>
          <a:bodyPr>
            <a:normAutofit lnSpcReduction="10000"/>
          </a:bodyPr>
          <a:lstStyle/>
          <a:p>
            <a:r>
              <a:rPr lang="fr-FR" sz="3200" dirty="0"/>
              <a:t>Une Licence </a:t>
            </a:r>
            <a:r>
              <a:rPr lang="fr-FR" sz="3200" b="1" u="sng" dirty="0"/>
              <a:t>générale</a:t>
            </a:r>
            <a:r>
              <a:rPr lang="fr-FR" sz="3200" dirty="0"/>
              <a:t> en 3 ans.</a:t>
            </a:r>
            <a:r>
              <a:rPr lang="fr-FR" sz="3200" b="1" u="sng" dirty="0"/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L’année est découpée en 2 semestres – les cours et emplois du temps changent à chaque semestre.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la fin de chaque semestre : examens (début janvier et début mai).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Deuxième session unique d’examens en Juin (en cas d’échec à la session 1).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Certains cours comprennent des travaux dirigés (TD/DE) d’autres uniquement le cours magistral (CM).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étudiants sont répartis en 3 divisions.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53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LES ENSEIGNEMENTS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" y="1700808"/>
            <a:ext cx="9144000" cy="5040560"/>
          </a:xfrm>
        </p:spPr>
        <p:txBody>
          <a:bodyPr>
            <a:normAutofit/>
          </a:bodyPr>
          <a:lstStyle/>
          <a:p>
            <a:r>
              <a:rPr lang="fr-FR" sz="2000" dirty="0"/>
              <a:t>Pour les </a:t>
            </a:r>
            <a:r>
              <a:rPr lang="fr-FR" sz="2000" b="1" dirty="0"/>
              <a:t>5 premiers semestres </a:t>
            </a:r>
            <a:r>
              <a:rPr lang="fr-FR" sz="2000" dirty="0"/>
              <a:t>de la licence</a:t>
            </a:r>
          </a:p>
          <a:p>
            <a:pPr lvl="1"/>
            <a:r>
              <a:rPr lang="fr-FR" sz="1600" dirty="0"/>
              <a:t>UE analytique</a:t>
            </a:r>
          </a:p>
          <a:p>
            <a:pPr lvl="1"/>
            <a:r>
              <a:rPr lang="fr-FR" sz="1600" dirty="0"/>
              <a:t>UE thématique</a:t>
            </a:r>
          </a:p>
          <a:p>
            <a:pPr lvl="1"/>
            <a:r>
              <a:rPr lang="fr-FR" sz="1600" dirty="0"/>
              <a:t>UE quantitatifs</a:t>
            </a:r>
          </a:p>
          <a:p>
            <a:pPr lvl="1"/>
            <a:r>
              <a:rPr lang="fr-FR" sz="1600" dirty="0"/>
              <a:t>UE mineures et langues</a:t>
            </a:r>
          </a:p>
          <a:p>
            <a:r>
              <a:rPr lang="fr-FR" sz="2000" dirty="0"/>
              <a:t>UE analytique = compétences disciplinaires : microéconomie et macroéconomie</a:t>
            </a:r>
            <a:endParaRPr lang="fr-FR" sz="1600" dirty="0"/>
          </a:p>
          <a:p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UE thématique = compétences plus précises : protection sociale ; emplois…</a:t>
            </a:r>
          </a:p>
          <a:p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UE quantitatifs = maths et stats.</a:t>
            </a:r>
          </a:p>
          <a:p>
            <a:r>
              <a:rPr lang="fr-FR" sz="2000" dirty="0">
                <a:solidFill>
                  <a:prstClr val="white"/>
                </a:solidFill>
                <a:latin typeface="Calibri" panose="020F0502020204030204"/>
              </a:rPr>
              <a:t>UE mineures et langues = obligatoire parmi plusieurs choix.</a:t>
            </a:r>
            <a:endParaRPr lang="fr-FR" sz="2000" dirty="0"/>
          </a:p>
          <a:p>
            <a:pPr marL="0" indent="0">
              <a:buNone/>
            </a:pPr>
            <a:endParaRPr lang="fr-FR" sz="2000" b="1" dirty="0"/>
          </a:p>
          <a:p>
            <a:r>
              <a:rPr lang="fr-FR" sz="2000" b="1" dirty="0"/>
              <a:t>ENTRE 20 ET 25 HEURES PAR SEMAINE + TRAVAIL PERSONNEL (de 15 à 20h).</a:t>
            </a:r>
          </a:p>
          <a:p>
            <a:pPr marL="0" indent="0">
              <a:buNone/>
            </a:pPr>
            <a:r>
              <a:rPr lang="fr-FR" sz="2000" b="1" dirty="0"/>
              <a:t>Attention au temps de transport! </a:t>
            </a:r>
          </a:p>
        </p:txBody>
      </p:sp>
    </p:spTree>
    <p:extLst>
      <p:ext uri="{BB962C8B-B14F-4D97-AF65-F5344CB8AC3E}">
        <p14:creationId xmlns:p14="http://schemas.microsoft.com/office/powerpoint/2010/main" val="203015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93B7C15-D425-4C8A-998F-F6121500F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04" y="643467"/>
            <a:ext cx="801419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897709B0-12CE-4778-9B81-608EB3733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966446"/>
            <a:ext cx="8178799" cy="492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3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490F249-C0AA-4EF8-AEE3-3E3F95B9C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480061"/>
            <a:ext cx="8178799" cy="582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84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50C5D8D-BC5A-46A0-ABCD-3DABE6003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1169606"/>
            <a:ext cx="8178799" cy="4851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38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5020</TotalTime>
  <Words>923</Words>
  <Application>Microsoft Office PowerPoint</Application>
  <PresentationFormat>Affichage à l'écran (4:3)</PresentationFormat>
  <Paragraphs>153</Paragraphs>
  <Slides>19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Présentation PowerPoint</vt:lpstr>
      <vt:lpstr>Qu’est ce que la licence d’économie à Paris 1? </vt:lpstr>
      <vt:lpstr>Présentation PowerPoint</vt:lpstr>
      <vt:lpstr>Organisation des études </vt:lpstr>
      <vt:lpstr>LES ENSEIGNEMENTS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Régime tiers temps – Handicap - Maladies chroniques</vt:lpstr>
      <vt:lpstr>Vie a L’université </vt:lpstr>
      <vt:lpstr>REUSSIR A l’UNIVERSITE  </vt:lpstr>
      <vt:lpstr>LES DISPOSITIFS D’AIDE A LA REUSSITE </vt:lpstr>
      <vt:lpstr>Et après ?.... </vt:lpstr>
      <vt:lpstr>Les masters de Paris 1 : 11 mentions et 27 parcours de M2</vt:lpstr>
      <vt:lpstr>Parcoursup</vt:lpstr>
      <vt:lpstr>Parcoursup Double-licence</vt:lpstr>
    </vt:vector>
  </TitlesOfParts>
  <Company>Maison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UFR d’Economie</dc:title>
  <dc:creator>Jean</dc:creator>
  <cp:lastModifiedBy>Jerome Lecointre</cp:lastModifiedBy>
  <cp:revision>116</cp:revision>
  <cp:lastPrinted>2016-08-30T15:05:11Z</cp:lastPrinted>
  <dcterms:created xsi:type="dcterms:W3CDTF">2014-09-03T12:28:30Z</dcterms:created>
  <dcterms:modified xsi:type="dcterms:W3CDTF">2023-02-18T13:37:12Z</dcterms:modified>
</cp:coreProperties>
</file>