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57" r:id="rId4"/>
    <p:sldId id="263" r:id="rId5"/>
    <p:sldId id="260" r:id="rId6"/>
    <p:sldId id="261" r:id="rId7"/>
    <p:sldId id="259" r:id="rId8"/>
    <p:sldId id="262" r:id="rId9"/>
    <p:sldId id="269" r:id="rId10"/>
    <p:sldId id="268" r:id="rId11"/>
    <p:sldId id="270" r:id="rId1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9889"/>
    <a:srgbClr val="747679"/>
    <a:srgbClr val="51626F"/>
    <a:srgbClr val="003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82" autoAdjust="0"/>
  </p:normalViewPr>
  <p:slideViewPr>
    <p:cSldViewPr snapToGrid="0">
      <p:cViewPr varScale="1">
        <p:scale>
          <a:sx n="108" d="100"/>
          <a:sy n="108" d="100"/>
        </p:scale>
        <p:origin x="14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A1AD-9D88-43A3-BBC0-ECF36477A6EB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47782-DE74-41C7-AF10-0AE9746A2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98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7782-DE74-41C7-AF10-0AE9746A2EF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21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7782-DE74-41C7-AF10-0AE9746A2EF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1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8CEB-83F6-4D21-B28F-1559B04D6A07}" type="datetime1">
              <a:rPr lang="fr-FR" smtClean="0"/>
              <a:t>13/09/2021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07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C047-A11E-4892-9877-442ADCEA51AC}" type="datetime1">
              <a:rPr lang="fr-FR" smtClean="0"/>
              <a:t>13/09/2021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80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CCF9-5610-41E6-9540-611089EF592F}" type="datetime1">
              <a:rPr lang="fr-FR" smtClean="0"/>
              <a:t>13/09/2021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24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F274-CFC2-42E3-80C6-D2AA56498A55}" type="datetime1">
              <a:rPr lang="fr-FR" smtClean="0"/>
              <a:t>13/09/2021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70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A260-B18D-4387-A751-8DCA093260E6}" type="datetime1">
              <a:rPr lang="fr-FR" smtClean="0"/>
              <a:t>13/09/2021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31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5113-54E3-4184-BD2F-D944C5AFE921}" type="datetime1">
              <a:rPr lang="fr-FR" smtClean="0"/>
              <a:t>13/09/2021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8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CB98-AB9B-47D0-9A99-2ECE68857279}" type="datetime1">
              <a:rPr lang="fr-FR" smtClean="0"/>
              <a:t>13/09/2021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98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E0-FD76-4F63-ACF8-E4E4612FBAE6}" type="datetime1">
              <a:rPr lang="fr-FR" smtClean="0"/>
              <a:t>13/09/2021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80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9EAE-45E7-438B-86FE-E87CDA10846E}" type="datetime1">
              <a:rPr lang="fr-FR" smtClean="0"/>
              <a:t>13/09/2021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93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79C-1773-4232-B4E1-10AE0AF04850}" type="datetime1">
              <a:rPr lang="fr-FR" smtClean="0"/>
              <a:t>13/09/2021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54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96D3-33BA-4B91-B070-482483E90CA9}" type="datetime1">
              <a:rPr lang="fr-FR" smtClean="0"/>
              <a:t>13/09/2021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50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BFB1-D7EF-448A-B79B-D708087E51E8}" type="datetime1">
              <a:rPr lang="fr-FR" smtClean="0"/>
              <a:t>13/09/2021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D79B-9F9D-4177-81D9-2910A010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8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communication.ees@univ-paris1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4624C7A-A331-4938-BFAE-C8E4F3E24498}"/>
              </a:ext>
            </a:extLst>
          </p:cNvPr>
          <p:cNvSpPr txBox="1"/>
          <p:nvPr/>
        </p:nvSpPr>
        <p:spPr>
          <a:xfrm>
            <a:off x="742950" y="5814390"/>
            <a:ext cx="894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randon Grotesque Light" panose="020B0303020203060202" pitchFamily="34" charset="0"/>
                <a:cs typeface="Arial" panose="020B0604020202020204" pitchFamily="34" charset="0"/>
              </a:rPr>
              <a:t>Pôle communication : </a:t>
            </a:r>
            <a:r>
              <a:rPr lang="fr-FR" dirty="0">
                <a:latin typeface="Brandon Grotesque Light" panose="020B0303020203060202" pitchFamily="34" charset="0"/>
                <a:cs typeface="Arial" panose="020B0604020202020204" pitchFamily="34" charset="0"/>
                <a:hlinkClick r:id="rId2"/>
              </a:rPr>
              <a:t>communication.ees@univ-paris1.fr</a:t>
            </a:r>
            <a:endParaRPr lang="fr-FR" dirty="0">
              <a:latin typeface="Brandon Grotesque Light" panose="020B0303020203060202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BAD3B-6310-4F5B-AA29-D3B60980B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158628"/>
            <a:ext cx="7429500" cy="1655762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Brandon Grotesque Light" panose="020B0303020203060202" pitchFamily="34" charset="0"/>
              </a:rPr>
              <a:t>Dernière mise à jour : 13 septembre 2021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163100-D724-4914-9C77-BA01D6DE9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678953"/>
            <a:ext cx="8420100" cy="2387600"/>
          </a:xfrm>
        </p:spPr>
        <p:txBody>
          <a:bodyPr/>
          <a:lstStyle/>
          <a:p>
            <a:r>
              <a:rPr lang="fr-FR" dirty="0">
                <a:solidFill>
                  <a:srgbClr val="00326E"/>
                </a:solidFill>
                <a:latin typeface="Brandon Grotesque Black" panose="020B0A03020203060202" pitchFamily="34" charset="0"/>
              </a:rPr>
              <a:t>Organigramme</a:t>
            </a:r>
          </a:p>
        </p:txBody>
      </p:sp>
      <p:pic>
        <p:nvPicPr>
          <p:cNvPr id="6" name="Image 5" descr="Logo de l'École d'Économie de la Sorbonne (université Paris 1 Panthéon-Sorbonne)">
            <a:extLst>
              <a:ext uri="{FF2B5EF4-FFF2-40B4-BE49-F238E27FC236}">
                <a16:creationId xmlns:a16="http://schemas.microsoft.com/office/drawing/2014/main" id="{2F509149-0D47-493F-BA1C-75A96E78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35" y="403869"/>
            <a:ext cx="4069927" cy="22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63FA3F-9EE3-4B52-A26E-9C836B7F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10</a:t>
            </a:fld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2EC522A-B8A2-4C43-A782-A09664A8E231}"/>
              </a:ext>
            </a:extLst>
          </p:cNvPr>
          <p:cNvSpPr/>
          <p:nvPr/>
        </p:nvSpPr>
        <p:spPr>
          <a:xfrm>
            <a:off x="6003414" y="3268336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DELLEMOTE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5F8C7-697D-4FB4-8FAA-A64EDAA28543}"/>
              </a:ext>
            </a:extLst>
          </p:cNvPr>
          <p:cNvSpPr/>
          <p:nvPr/>
        </p:nvSpPr>
        <p:spPr>
          <a:xfrm>
            <a:off x="6111074" y="2763079"/>
            <a:ext cx="1507454" cy="689095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CHARGÉ DES DEROGATIONS (EC</a:t>
            </a:r>
            <a:r>
              <a:rPr lang="fr-FR" sz="1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Connecteur droit 13" descr="Lien vertical">
            <a:extLst>
              <a:ext uri="{FF2B5EF4-FFF2-40B4-BE49-F238E27FC236}">
                <a16:creationId xmlns:a16="http://schemas.microsoft.com/office/drawing/2014/main" id="{3F0AF764-25FF-4B7F-8BC8-EE6CAEA14237}"/>
              </a:ext>
            </a:extLst>
          </p:cNvPr>
          <p:cNvCxnSpPr>
            <a:cxnSpLocks/>
          </p:cNvCxnSpPr>
          <p:nvPr/>
        </p:nvCxnSpPr>
        <p:spPr>
          <a:xfrm flipV="1">
            <a:off x="6865335" y="2459366"/>
            <a:ext cx="0" cy="30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2B339-D127-4D7C-9EAB-78C3EF534FDF}"/>
              </a:ext>
            </a:extLst>
          </p:cNvPr>
          <p:cNvSpPr/>
          <p:nvPr/>
        </p:nvSpPr>
        <p:spPr>
          <a:xfrm>
            <a:off x="2394182" y="3301427"/>
            <a:ext cx="1736032" cy="656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Sylvie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D6BEC-BE14-4EEE-99CF-E5AB0C8695E2}"/>
              </a:ext>
            </a:extLst>
          </p:cNvPr>
          <p:cNvSpPr/>
          <p:nvPr/>
        </p:nvSpPr>
        <p:spPr>
          <a:xfrm>
            <a:off x="2510897" y="2763079"/>
            <a:ext cx="1507454" cy="689113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RÉFÉRENTE TRANSFERTS ET DEROGATIONS</a:t>
            </a:r>
          </a:p>
        </p:txBody>
      </p:sp>
      <p:cxnSp>
        <p:nvCxnSpPr>
          <p:cNvPr id="16" name="Connecteur droit 15" descr="Lien vertical">
            <a:extLst>
              <a:ext uri="{FF2B5EF4-FFF2-40B4-BE49-F238E27FC236}">
                <a16:creationId xmlns:a16="http://schemas.microsoft.com/office/drawing/2014/main" id="{7B857F69-CD10-4CEB-883F-072B24157874}"/>
              </a:ext>
            </a:extLst>
          </p:cNvPr>
          <p:cNvCxnSpPr>
            <a:cxnSpLocks/>
          </p:cNvCxnSpPr>
          <p:nvPr/>
        </p:nvCxnSpPr>
        <p:spPr>
          <a:xfrm flipV="1">
            <a:off x="3264624" y="2456593"/>
            <a:ext cx="0" cy="30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 descr="Lien horizontal">
            <a:extLst>
              <a:ext uri="{FF2B5EF4-FFF2-40B4-BE49-F238E27FC236}">
                <a16:creationId xmlns:a16="http://schemas.microsoft.com/office/drawing/2014/main" id="{6C316700-8DD6-492A-B242-2D304E14A0ED}"/>
              </a:ext>
            </a:extLst>
          </p:cNvPr>
          <p:cNvCxnSpPr>
            <a:cxnSpLocks/>
          </p:cNvCxnSpPr>
          <p:nvPr/>
        </p:nvCxnSpPr>
        <p:spPr>
          <a:xfrm>
            <a:off x="3266293" y="2456593"/>
            <a:ext cx="3598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2">
            <a:extLst>
              <a:ext uri="{FF2B5EF4-FFF2-40B4-BE49-F238E27FC236}">
                <a16:creationId xmlns:a16="http://schemas.microsoft.com/office/drawing/2014/main" id="{86E2984F-4057-45F6-B8E1-C383EFEF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Pôle transferts et dérogations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6BD987-EFB8-4518-85EB-966E7F58E706}"/>
              </a:ext>
            </a:extLst>
          </p:cNvPr>
          <p:cNvSpPr txBox="1"/>
          <p:nvPr/>
        </p:nvSpPr>
        <p:spPr>
          <a:xfrm>
            <a:off x="1398143" y="4498269"/>
            <a:ext cx="7109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Diplôme universitaire d’insertion professionnelle </a:t>
            </a:r>
          </a:p>
          <a:p>
            <a:r>
              <a:rPr lang="fr-FR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Enseignant-chercheur </a:t>
            </a:r>
          </a:p>
        </p:txBody>
      </p:sp>
    </p:spTree>
    <p:extLst>
      <p:ext uri="{BB962C8B-B14F-4D97-AF65-F5344CB8AC3E}">
        <p14:creationId xmlns:p14="http://schemas.microsoft.com/office/powerpoint/2010/main" val="2136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63FA3F-9EE3-4B52-A26E-9C836B7F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11</a:t>
            </a:fld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2B339-D127-4D7C-9EAB-78C3EF534FDF}"/>
              </a:ext>
            </a:extLst>
          </p:cNvPr>
          <p:cNvSpPr/>
          <p:nvPr/>
        </p:nvSpPr>
        <p:spPr>
          <a:xfrm>
            <a:off x="4089820" y="3301427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Diakho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D6BEC-BE14-4EEE-99CF-E5AB0C8695E2}"/>
              </a:ext>
            </a:extLst>
          </p:cNvPr>
          <p:cNvSpPr/>
          <p:nvPr/>
        </p:nvSpPr>
        <p:spPr>
          <a:xfrm>
            <a:off x="4206535" y="2763079"/>
            <a:ext cx="1507454" cy="689113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CHARGÉE DE COMMUNICATION</a:t>
            </a: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7902AA4F-F991-4686-ABC3-2EA34D0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Pôle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5736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D908560-4F31-4903-B918-5461BBA8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48342"/>
            <a:ext cx="8543925" cy="445364"/>
          </a:xfrm>
        </p:spPr>
        <p:txBody>
          <a:bodyPr/>
          <a:lstStyle/>
          <a:p>
            <a:r>
              <a:rPr lang="fr-FR" sz="2000" dirty="0">
                <a:latin typeface="Brandon Grotesque Black" panose="020B0A03020203060202" pitchFamily="34" charset="0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BB712A-559B-46BD-832F-78ECD995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hlinkClick r:id="rId2" action="ppaction://hlinksldjump"/>
              </a:rPr>
              <a:t>Organigramme général</a:t>
            </a:r>
            <a:endParaRPr lang="fr-FR" dirty="0"/>
          </a:p>
          <a:p>
            <a:r>
              <a:rPr lang="fr-FR" dirty="0">
                <a:hlinkClick r:id="rId3" action="ppaction://hlinksldjump"/>
              </a:rPr>
              <a:t>Direction</a:t>
            </a:r>
            <a:endParaRPr lang="fr-FR" dirty="0"/>
          </a:p>
          <a:p>
            <a:r>
              <a:rPr lang="fr-FR" dirty="0">
                <a:hlinkClick r:id="rId4" action="ppaction://hlinksldjump"/>
              </a:rPr>
              <a:t>Pôle budget</a:t>
            </a:r>
            <a:endParaRPr lang="fr-FR" dirty="0"/>
          </a:p>
          <a:p>
            <a:r>
              <a:rPr lang="fr-FR" dirty="0">
                <a:hlinkClick r:id="rId5" action="ppaction://hlinksldjump"/>
              </a:rPr>
              <a:t>Pôle licences</a:t>
            </a:r>
            <a:endParaRPr lang="fr-FR" dirty="0"/>
          </a:p>
          <a:p>
            <a:r>
              <a:rPr lang="fr-FR" dirty="0">
                <a:hlinkClick r:id="rId6" action="ppaction://hlinksldjump"/>
              </a:rPr>
              <a:t>Pôle masters</a:t>
            </a:r>
            <a:endParaRPr lang="fr-FR" dirty="0"/>
          </a:p>
          <a:p>
            <a:r>
              <a:rPr lang="fr-FR" dirty="0">
                <a:hlinkClick r:id="rId7" action="ppaction://hlinksldjump"/>
              </a:rPr>
              <a:t>Pôle international</a:t>
            </a:r>
            <a:endParaRPr lang="fr-FR" dirty="0"/>
          </a:p>
          <a:p>
            <a:r>
              <a:rPr lang="fr-FR" dirty="0">
                <a:hlinkClick r:id="rId8" action="ppaction://hlinksldjump"/>
              </a:rPr>
              <a:t>Pôle insertion professionnelle</a:t>
            </a:r>
            <a:endParaRPr lang="fr-FR" dirty="0"/>
          </a:p>
          <a:p>
            <a:r>
              <a:rPr lang="fr-FR" dirty="0">
                <a:hlinkClick r:id="rId9" action="ppaction://hlinksldjump"/>
              </a:rPr>
              <a:t>Pôle transferts et dérogations</a:t>
            </a:r>
            <a:endParaRPr lang="fr-FR" dirty="0"/>
          </a:p>
          <a:p>
            <a:r>
              <a:rPr lang="fr-FR" dirty="0">
                <a:hlinkClick r:id="rId10" action="ppaction://hlinksldjump"/>
              </a:rPr>
              <a:t>Pôle communication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4CFCFF-5C7D-4EFF-81BB-D76DF5CD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61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FB681A-7F70-428F-A087-A08E3A5E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3</a:t>
            </a:fld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E49D3F-E454-4879-B9A4-A984DB87F851}"/>
              </a:ext>
            </a:extLst>
          </p:cNvPr>
          <p:cNvSpPr/>
          <p:nvPr/>
        </p:nvSpPr>
        <p:spPr>
          <a:xfrm>
            <a:off x="7686261" y="3270012"/>
            <a:ext cx="1163013" cy="697379"/>
          </a:xfrm>
          <a:prstGeom prst="rect">
            <a:avLst/>
          </a:prstGeom>
          <a:solidFill>
            <a:srgbClr val="AF9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COMMUNICATION</a:t>
            </a:r>
          </a:p>
        </p:txBody>
      </p:sp>
      <p:cxnSp>
        <p:nvCxnSpPr>
          <p:cNvPr id="27" name="Connecteur droit 26" descr="Lien vertical">
            <a:extLst>
              <a:ext uri="{FF2B5EF4-FFF2-40B4-BE49-F238E27FC236}">
                <a16:creationId xmlns:a16="http://schemas.microsoft.com/office/drawing/2014/main" id="{F7302123-90A9-4D54-88CD-087C1DBB26D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267768" y="2994127"/>
            <a:ext cx="0" cy="275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96F3CE2-76B9-4EAD-BEBC-A9B90CE3DB46}"/>
              </a:ext>
            </a:extLst>
          </p:cNvPr>
          <p:cNvSpPr/>
          <p:nvPr/>
        </p:nvSpPr>
        <p:spPr>
          <a:xfrm>
            <a:off x="6303063" y="3268297"/>
            <a:ext cx="1163013" cy="699095"/>
          </a:xfrm>
          <a:prstGeom prst="rect">
            <a:avLst/>
          </a:prstGeom>
          <a:solidFill>
            <a:srgbClr val="AF9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</a:t>
            </a:r>
          </a:p>
          <a:p>
            <a:pPr algn="ctr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TRANSFERTS ET DÉROGATIONS</a:t>
            </a:r>
          </a:p>
        </p:txBody>
      </p:sp>
      <p:cxnSp>
        <p:nvCxnSpPr>
          <p:cNvPr id="86" name="Connecteur droit 85" descr="Lien vertical">
            <a:extLst>
              <a:ext uri="{FF2B5EF4-FFF2-40B4-BE49-F238E27FC236}">
                <a16:creationId xmlns:a16="http://schemas.microsoft.com/office/drawing/2014/main" id="{EF2AA424-79B8-41D3-9A73-6934E3D7CBCA}"/>
              </a:ext>
            </a:extLst>
          </p:cNvPr>
          <p:cNvCxnSpPr>
            <a:cxnSpLocks/>
          </p:cNvCxnSpPr>
          <p:nvPr/>
        </p:nvCxnSpPr>
        <p:spPr>
          <a:xfrm flipV="1">
            <a:off x="6889907" y="2996733"/>
            <a:ext cx="0" cy="282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B45F8C7-697D-4FB4-8FAA-A64EDAA28543}"/>
              </a:ext>
            </a:extLst>
          </p:cNvPr>
          <p:cNvSpPr/>
          <p:nvPr/>
        </p:nvSpPr>
        <p:spPr>
          <a:xfrm>
            <a:off x="4919865" y="3276563"/>
            <a:ext cx="1163013" cy="682563"/>
          </a:xfrm>
          <a:prstGeom prst="rect">
            <a:avLst/>
          </a:prstGeom>
          <a:solidFill>
            <a:srgbClr val="AF9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</a:t>
            </a:r>
          </a:p>
          <a:p>
            <a:pPr algn="ctr"/>
            <a:r>
              <a:rPr lang="fr-FR" sz="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 PROFESSIONNELLE</a:t>
            </a:r>
          </a:p>
        </p:txBody>
      </p:sp>
      <p:cxnSp>
        <p:nvCxnSpPr>
          <p:cNvPr id="44" name="Connecteur droit 43" descr="vertical">
            <a:extLst>
              <a:ext uri="{FF2B5EF4-FFF2-40B4-BE49-F238E27FC236}">
                <a16:creationId xmlns:a16="http://schemas.microsoft.com/office/drawing/2014/main" id="{EAB314CB-C370-4058-B72E-D0BEE631DB0A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5501372" y="2994127"/>
            <a:ext cx="0" cy="282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A328C-DD21-4447-96E3-A968BAFFFCF8}"/>
              </a:ext>
            </a:extLst>
          </p:cNvPr>
          <p:cNvSpPr/>
          <p:nvPr/>
        </p:nvSpPr>
        <p:spPr>
          <a:xfrm>
            <a:off x="3536667" y="3278279"/>
            <a:ext cx="1163013" cy="689113"/>
          </a:xfrm>
          <a:prstGeom prst="rect">
            <a:avLst/>
          </a:prstGeom>
          <a:solidFill>
            <a:srgbClr val="AF9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INTERNATIONAL</a:t>
            </a:r>
          </a:p>
        </p:txBody>
      </p:sp>
      <p:cxnSp>
        <p:nvCxnSpPr>
          <p:cNvPr id="42" name="Connecteur droit 41" descr="vertical">
            <a:extLst>
              <a:ext uri="{FF2B5EF4-FFF2-40B4-BE49-F238E27FC236}">
                <a16:creationId xmlns:a16="http://schemas.microsoft.com/office/drawing/2014/main" id="{CC276F00-4024-44B8-829F-AF37C1239833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118174" y="2994127"/>
            <a:ext cx="0" cy="284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D6BEC-BE14-4EEE-99CF-E5AB0C8695E2}"/>
              </a:ext>
            </a:extLst>
          </p:cNvPr>
          <p:cNvSpPr/>
          <p:nvPr/>
        </p:nvSpPr>
        <p:spPr>
          <a:xfrm>
            <a:off x="2153469" y="3286543"/>
            <a:ext cx="1163013" cy="689113"/>
          </a:xfrm>
          <a:prstGeom prst="rect">
            <a:avLst/>
          </a:prstGeom>
          <a:solidFill>
            <a:srgbClr val="AF9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MASTERS</a:t>
            </a:r>
          </a:p>
        </p:txBody>
      </p:sp>
      <p:cxnSp>
        <p:nvCxnSpPr>
          <p:cNvPr id="32" name="Connecteur droit 31" descr="Lien vertical">
            <a:extLst>
              <a:ext uri="{FF2B5EF4-FFF2-40B4-BE49-F238E27FC236}">
                <a16:creationId xmlns:a16="http://schemas.microsoft.com/office/drawing/2014/main" id="{F7B1AE67-4557-4B9E-AD1F-A7489B02EA10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734976" y="2994127"/>
            <a:ext cx="0" cy="292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8B256C3-0820-4ED0-B570-C8B710A55911}"/>
              </a:ext>
            </a:extLst>
          </p:cNvPr>
          <p:cNvSpPr/>
          <p:nvPr/>
        </p:nvSpPr>
        <p:spPr>
          <a:xfrm>
            <a:off x="770271" y="3278279"/>
            <a:ext cx="1163013" cy="689113"/>
          </a:xfrm>
          <a:prstGeom prst="rect">
            <a:avLst/>
          </a:prstGeom>
          <a:solidFill>
            <a:srgbClr val="AF9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LICENCES</a:t>
            </a:r>
          </a:p>
        </p:txBody>
      </p:sp>
      <p:cxnSp>
        <p:nvCxnSpPr>
          <p:cNvPr id="29" name="Connecteur droit 28" descr="Lien vertical">
            <a:extLst>
              <a:ext uri="{FF2B5EF4-FFF2-40B4-BE49-F238E27FC236}">
                <a16:creationId xmlns:a16="http://schemas.microsoft.com/office/drawing/2014/main" id="{B5947F31-BDFB-4917-AB1B-916A236BE289}"/>
              </a:ext>
            </a:extLst>
          </p:cNvPr>
          <p:cNvCxnSpPr>
            <a:cxnSpLocks/>
          </p:cNvCxnSpPr>
          <p:nvPr/>
        </p:nvCxnSpPr>
        <p:spPr>
          <a:xfrm flipH="1" flipV="1">
            <a:off x="1351777" y="2994127"/>
            <a:ext cx="1" cy="292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 descr="Barre horizontale">
            <a:extLst>
              <a:ext uri="{FF2B5EF4-FFF2-40B4-BE49-F238E27FC236}">
                <a16:creationId xmlns:a16="http://schemas.microsoft.com/office/drawing/2014/main" id="{8712A971-797B-4B8C-9556-8667435D5D97}"/>
              </a:ext>
            </a:extLst>
          </p:cNvPr>
          <p:cNvCxnSpPr>
            <a:cxnSpLocks/>
          </p:cNvCxnSpPr>
          <p:nvPr/>
        </p:nvCxnSpPr>
        <p:spPr>
          <a:xfrm flipV="1">
            <a:off x="1351778" y="2994127"/>
            <a:ext cx="6915990" cy="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 descr="Lien vertical">
            <a:extLst>
              <a:ext uri="{FF2B5EF4-FFF2-40B4-BE49-F238E27FC236}">
                <a16:creationId xmlns:a16="http://schemas.microsoft.com/office/drawing/2014/main" id="{49013A48-FFE2-411B-9831-2FF49F289543}"/>
              </a:ext>
            </a:extLst>
          </p:cNvPr>
          <p:cNvCxnSpPr>
            <a:cxnSpLocks/>
          </p:cNvCxnSpPr>
          <p:nvPr/>
        </p:nvCxnSpPr>
        <p:spPr>
          <a:xfrm>
            <a:off x="4951112" y="2203269"/>
            <a:ext cx="0" cy="790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BE2188-42D9-4E78-88C9-F95A39A7D734}"/>
              </a:ext>
            </a:extLst>
          </p:cNvPr>
          <p:cNvSpPr/>
          <p:nvPr/>
        </p:nvSpPr>
        <p:spPr>
          <a:xfrm>
            <a:off x="1534594" y="1921560"/>
            <a:ext cx="1507458" cy="689113"/>
          </a:xfrm>
          <a:prstGeom prst="rect">
            <a:avLst/>
          </a:prstGeom>
          <a:solidFill>
            <a:srgbClr val="AF9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BUDGET</a:t>
            </a:r>
          </a:p>
        </p:txBody>
      </p:sp>
      <p:cxnSp>
        <p:nvCxnSpPr>
          <p:cNvPr id="22" name="Connecteur droit 21" descr="Lien horizontal">
            <a:extLst>
              <a:ext uri="{FF2B5EF4-FFF2-40B4-BE49-F238E27FC236}">
                <a16:creationId xmlns:a16="http://schemas.microsoft.com/office/drawing/2014/main" id="{353BDE01-A0C4-4BAA-8CF7-36CC6F059ABC}"/>
              </a:ext>
            </a:extLst>
          </p:cNvPr>
          <p:cNvCxnSpPr>
            <a:cxnSpLocks/>
          </p:cNvCxnSpPr>
          <p:nvPr/>
        </p:nvCxnSpPr>
        <p:spPr>
          <a:xfrm flipH="1" flipV="1">
            <a:off x="3049550" y="2266116"/>
            <a:ext cx="19000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 descr="Lien vertical">
            <a:extLst>
              <a:ext uri="{FF2B5EF4-FFF2-40B4-BE49-F238E27FC236}">
                <a16:creationId xmlns:a16="http://schemas.microsoft.com/office/drawing/2014/main" id="{03FBC4C9-2F8F-4F8F-BC31-20DA1F5A5AA1}"/>
              </a:ext>
            </a:extLst>
          </p:cNvPr>
          <p:cNvCxnSpPr>
            <a:cxnSpLocks/>
          </p:cNvCxnSpPr>
          <p:nvPr/>
        </p:nvCxnSpPr>
        <p:spPr>
          <a:xfrm>
            <a:off x="4952346" y="1585453"/>
            <a:ext cx="0" cy="68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CBA9ECF-1322-4CA0-85AC-D393089BBC95}"/>
              </a:ext>
            </a:extLst>
          </p:cNvPr>
          <p:cNvSpPr/>
          <p:nvPr/>
        </p:nvSpPr>
        <p:spPr>
          <a:xfrm>
            <a:off x="6853037" y="848136"/>
            <a:ext cx="1507458" cy="689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 </a:t>
            </a:r>
          </a:p>
          <a:p>
            <a:pPr algn="ctr"/>
            <a:r>
              <a:rPr lang="fr-FR" sz="1200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DIRECTION</a:t>
            </a:r>
          </a:p>
        </p:txBody>
      </p:sp>
      <p:cxnSp>
        <p:nvCxnSpPr>
          <p:cNvPr id="20" name="Connecteur droit 19" descr="Lien horizontal">
            <a:extLst>
              <a:ext uri="{FF2B5EF4-FFF2-40B4-BE49-F238E27FC236}">
                <a16:creationId xmlns:a16="http://schemas.microsoft.com/office/drawing/2014/main" id="{BCED7EDD-4B31-45F7-8A0E-6F71C56CFC4D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6132442" y="1192692"/>
            <a:ext cx="7205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6987831-A6CF-4C43-A140-5D1663348F8D}"/>
              </a:ext>
            </a:extLst>
          </p:cNvPr>
          <p:cNvSpPr/>
          <p:nvPr/>
        </p:nvSpPr>
        <p:spPr>
          <a:xfrm>
            <a:off x="3773555" y="758437"/>
            <a:ext cx="2358887" cy="868509"/>
          </a:xfrm>
          <a:prstGeom prst="rect">
            <a:avLst/>
          </a:prstGeom>
          <a:solidFill>
            <a:srgbClr val="0032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AF9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sp>
        <p:nvSpPr>
          <p:cNvPr id="23" name="Titre 2">
            <a:extLst>
              <a:ext uri="{FF2B5EF4-FFF2-40B4-BE49-F238E27FC236}">
                <a16:creationId xmlns:a16="http://schemas.microsoft.com/office/drawing/2014/main" id="{3A4979F8-73C1-49D1-8996-D327F0AC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Organigramme général</a:t>
            </a:r>
          </a:p>
        </p:txBody>
      </p:sp>
    </p:spTree>
    <p:extLst>
      <p:ext uri="{BB962C8B-B14F-4D97-AF65-F5344CB8AC3E}">
        <p14:creationId xmlns:p14="http://schemas.microsoft.com/office/powerpoint/2010/main" val="247524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359ADB-6ACC-4BC2-8164-76D6FD99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4</a:t>
            </a:fld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B754E9-21D8-47AE-BA21-44CEC9B993E1}"/>
              </a:ext>
            </a:extLst>
          </p:cNvPr>
          <p:cNvSpPr/>
          <p:nvPr/>
        </p:nvSpPr>
        <p:spPr>
          <a:xfrm>
            <a:off x="5879553" y="4574514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Rémi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BAZILLIER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A328C-DD21-4447-96E3-A968BAFFFCF8}"/>
              </a:ext>
            </a:extLst>
          </p:cNvPr>
          <p:cNvSpPr/>
          <p:nvPr/>
        </p:nvSpPr>
        <p:spPr>
          <a:xfrm>
            <a:off x="5991413" y="4036166"/>
            <a:ext cx="1507458" cy="689108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DIRECTEUR ADJOINT AUX RELATIONS INTERNATIONALES</a:t>
            </a:r>
          </a:p>
        </p:txBody>
      </p:sp>
      <p:cxnSp>
        <p:nvCxnSpPr>
          <p:cNvPr id="33" name="Connecteur droit 32" descr="Lien vertical">
            <a:extLst>
              <a:ext uri="{FF2B5EF4-FFF2-40B4-BE49-F238E27FC236}">
                <a16:creationId xmlns:a16="http://schemas.microsoft.com/office/drawing/2014/main" id="{21ED9C9D-F128-4253-A5D3-6997140BF420}"/>
              </a:ext>
            </a:extLst>
          </p:cNvPr>
          <p:cNvCxnSpPr>
            <a:cxnSpLocks/>
          </p:cNvCxnSpPr>
          <p:nvPr/>
        </p:nvCxnSpPr>
        <p:spPr>
          <a:xfrm flipV="1">
            <a:off x="6739284" y="3754761"/>
            <a:ext cx="0" cy="30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2B339-D127-4D7C-9EAB-78C3EF534FDF}"/>
              </a:ext>
            </a:extLst>
          </p:cNvPr>
          <p:cNvSpPr/>
          <p:nvPr/>
        </p:nvSpPr>
        <p:spPr>
          <a:xfrm>
            <a:off x="2269363" y="4574509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 vacant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D6BEC-BE14-4EEE-99CF-E5AB0C8695E2}"/>
              </a:ext>
            </a:extLst>
          </p:cNvPr>
          <p:cNvSpPr/>
          <p:nvPr/>
        </p:nvSpPr>
        <p:spPr>
          <a:xfrm>
            <a:off x="2386078" y="4036161"/>
            <a:ext cx="1507454" cy="689113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DIRECTEUR ADJOINT DE LA LICENCE</a:t>
            </a:r>
          </a:p>
        </p:txBody>
      </p:sp>
      <p:cxnSp>
        <p:nvCxnSpPr>
          <p:cNvPr id="32" name="Connecteur droit 31" descr="Lien vertical">
            <a:extLst>
              <a:ext uri="{FF2B5EF4-FFF2-40B4-BE49-F238E27FC236}">
                <a16:creationId xmlns:a16="http://schemas.microsoft.com/office/drawing/2014/main" id="{F7B1AE67-4557-4B9E-AD1F-A7489B02EA10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139805" y="3752867"/>
            <a:ext cx="2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 descr="Lien horizontal">
            <a:extLst>
              <a:ext uri="{FF2B5EF4-FFF2-40B4-BE49-F238E27FC236}">
                <a16:creationId xmlns:a16="http://schemas.microsoft.com/office/drawing/2014/main" id="{BD1128AC-4B4D-4389-9EA6-C0E26865528C}"/>
              </a:ext>
            </a:extLst>
          </p:cNvPr>
          <p:cNvCxnSpPr>
            <a:cxnSpLocks/>
          </p:cNvCxnSpPr>
          <p:nvPr/>
        </p:nvCxnSpPr>
        <p:spPr>
          <a:xfrm>
            <a:off x="3140242" y="3751988"/>
            <a:ext cx="3598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 descr="Lien vertical">
            <a:extLst>
              <a:ext uri="{FF2B5EF4-FFF2-40B4-BE49-F238E27FC236}">
                <a16:creationId xmlns:a16="http://schemas.microsoft.com/office/drawing/2014/main" id="{ADCE0B4A-F9A6-43E6-8BF3-074F8F247FB8}"/>
              </a:ext>
            </a:extLst>
          </p:cNvPr>
          <p:cNvCxnSpPr>
            <a:cxnSpLocks/>
          </p:cNvCxnSpPr>
          <p:nvPr/>
        </p:nvCxnSpPr>
        <p:spPr>
          <a:xfrm>
            <a:off x="4946812" y="1625159"/>
            <a:ext cx="0" cy="212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2EC522A-B8A2-4C43-A782-A09664A8E231}"/>
              </a:ext>
            </a:extLst>
          </p:cNvPr>
          <p:cNvSpPr/>
          <p:nvPr/>
        </p:nvSpPr>
        <p:spPr>
          <a:xfrm>
            <a:off x="7541319" y="2881187"/>
            <a:ext cx="1736032" cy="68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5F8C7-697D-4FB4-8FAA-A64EDAA28543}"/>
              </a:ext>
            </a:extLst>
          </p:cNvPr>
          <p:cNvSpPr/>
          <p:nvPr/>
        </p:nvSpPr>
        <p:spPr>
          <a:xfrm>
            <a:off x="7648979" y="2324512"/>
            <a:ext cx="1507454" cy="689110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GESTIONNAIRE DES FICHES DE SERVICE</a:t>
            </a:r>
          </a:p>
        </p:txBody>
      </p:sp>
      <p:cxnSp>
        <p:nvCxnSpPr>
          <p:cNvPr id="51" name="Connecteur droit 50" descr="vertical">
            <a:extLst>
              <a:ext uri="{FF2B5EF4-FFF2-40B4-BE49-F238E27FC236}">
                <a16:creationId xmlns:a16="http://schemas.microsoft.com/office/drawing/2014/main" id="{A6854082-5D7D-4861-AE11-39EA6C122F6B}"/>
              </a:ext>
            </a:extLst>
          </p:cNvPr>
          <p:cNvCxnSpPr>
            <a:cxnSpLocks/>
          </p:cNvCxnSpPr>
          <p:nvPr/>
        </p:nvCxnSpPr>
        <p:spPr>
          <a:xfrm>
            <a:off x="8439150" y="1819275"/>
            <a:ext cx="0" cy="60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 descr="Lien horizontal">
            <a:extLst>
              <a:ext uri="{FF2B5EF4-FFF2-40B4-BE49-F238E27FC236}">
                <a16:creationId xmlns:a16="http://schemas.microsoft.com/office/drawing/2014/main" id="{FF63AD06-C339-4928-A2CA-608AA0A1C3B5}"/>
              </a:ext>
            </a:extLst>
          </p:cNvPr>
          <p:cNvCxnSpPr>
            <a:cxnSpLocks/>
          </p:cNvCxnSpPr>
          <p:nvPr/>
        </p:nvCxnSpPr>
        <p:spPr>
          <a:xfrm flipV="1">
            <a:off x="6786767" y="1819275"/>
            <a:ext cx="1652383" cy="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 descr="vertical">
            <a:extLst>
              <a:ext uri="{FF2B5EF4-FFF2-40B4-BE49-F238E27FC236}">
                <a16:creationId xmlns:a16="http://schemas.microsoft.com/office/drawing/2014/main" id="{1EDB398A-4876-46FB-8F4C-A2B444D63F63}"/>
              </a:ext>
            </a:extLst>
          </p:cNvPr>
          <p:cNvCxnSpPr>
            <a:cxnSpLocks/>
          </p:cNvCxnSpPr>
          <p:nvPr/>
        </p:nvCxnSpPr>
        <p:spPr>
          <a:xfrm>
            <a:off x="6790302" y="1820049"/>
            <a:ext cx="0" cy="60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93A1074-2246-4FCC-BCF3-1C2F6A443022}"/>
              </a:ext>
            </a:extLst>
          </p:cNvPr>
          <p:cNvSpPr/>
          <p:nvPr/>
        </p:nvSpPr>
        <p:spPr>
          <a:xfrm>
            <a:off x="5691000" y="2881104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Arenah ANDRIANALIJAONA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BA9ECF-1322-4CA0-85AC-D393089BBC95}"/>
              </a:ext>
            </a:extLst>
          </p:cNvPr>
          <p:cNvSpPr/>
          <p:nvPr/>
        </p:nvSpPr>
        <p:spPr>
          <a:xfrm>
            <a:off x="5805287" y="2324511"/>
            <a:ext cx="1507458" cy="689113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ASSISTANTE </a:t>
            </a:r>
          </a:p>
          <a:p>
            <a:pPr algn="ctr"/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DIRECTION</a:t>
            </a:r>
          </a:p>
        </p:txBody>
      </p:sp>
      <p:cxnSp>
        <p:nvCxnSpPr>
          <p:cNvPr id="27" name="Connecteur droit 26" descr="Lien vertical">
            <a:extLst>
              <a:ext uri="{FF2B5EF4-FFF2-40B4-BE49-F238E27FC236}">
                <a16:creationId xmlns:a16="http://schemas.microsoft.com/office/drawing/2014/main" id="{355F738D-94F4-4592-BD9D-E116AC4916F9}"/>
              </a:ext>
            </a:extLst>
          </p:cNvPr>
          <p:cNvCxnSpPr>
            <a:cxnSpLocks/>
          </p:cNvCxnSpPr>
          <p:nvPr/>
        </p:nvCxnSpPr>
        <p:spPr>
          <a:xfrm>
            <a:off x="6606631" y="1819275"/>
            <a:ext cx="0" cy="60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 descr="Lien horizontal">
            <a:extLst>
              <a:ext uri="{FF2B5EF4-FFF2-40B4-BE49-F238E27FC236}">
                <a16:creationId xmlns:a16="http://schemas.microsoft.com/office/drawing/2014/main" id="{99989B36-9EBF-47D5-89C6-95EDA09BFD07}"/>
              </a:ext>
            </a:extLst>
          </p:cNvPr>
          <p:cNvCxnSpPr>
            <a:cxnSpLocks/>
          </p:cNvCxnSpPr>
          <p:nvPr/>
        </p:nvCxnSpPr>
        <p:spPr>
          <a:xfrm>
            <a:off x="6250671" y="1819275"/>
            <a:ext cx="355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545C770-65CE-4C7E-8555-4DF5DDD78BD7}"/>
              </a:ext>
            </a:extLst>
          </p:cNvPr>
          <p:cNvSpPr/>
          <p:nvPr/>
        </p:nvSpPr>
        <p:spPr>
          <a:xfrm>
            <a:off x="657034" y="2075170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Guillaume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256C3-0820-4ED0-B570-C8B710A55911}"/>
              </a:ext>
            </a:extLst>
          </p:cNvPr>
          <p:cNvSpPr/>
          <p:nvPr/>
        </p:nvSpPr>
        <p:spPr>
          <a:xfrm>
            <a:off x="777948" y="1536823"/>
            <a:ext cx="1507458" cy="689110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RESPONSABLE ADMINISTRATIF</a:t>
            </a:r>
          </a:p>
        </p:txBody>
      </p:sp>
      <p:cxnSp>
        <p:nvCxnSpPr>
          <p:cNvPr id="65" name="Connecteur droit 64" descr="Lien horizontal">
            <a:extLst>
              <a:ext uri="{FF2B5EF4-FFF2-40B4-BE49-F238E27FC236}">
                <a16:creationId xmlns:a16="http://schemas.microsoft.com/office/drawing/2014/main" id="{EB9AB0BB-2339-4EEC-BBAB-B6C748D81CC6}"/>
              </a:ext>
            </a:extLst>
          </p:cNvPr>
          <p:cNvCxnSpPr>
            <a:cxnSpLocks/>
          </p:cNvCxnSpPr>
          <p:nvPr/>
        </p:nvCxnSpPr>
        <p:spPr>
          <a:xfrm>
            <a:off x="2390735" y="2435003"/>
            <a:ext cx="2556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896C818-8E01-406F-B0F5-B63B54BEAE17}"/>
              </a:ext>
            </a:extLst>
          </p:cNvPr>
          <p:cNvSpPr/>
          <p:nvPr/>
        </p:nvSpPr>
        <p:spPr>
          <a:xfrm>
            <a:off x="3657605" y="1468268"/>
            <a:ext cx="2593066" cy="68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Bertrand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WIGNIOLLE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87831-A6CF-4C43-A140-5D1663348F8D}"/>
              </a:ext>
            </a:extLst>
          </p:cNvPr>
          <p:cNvSpPr/>
          <p:nvPr/>
        </p:nvSpPr>
        <p:spPr>
          <a:xfrm>
            <a:off x="3773555" y="758437"/>
            <a:ext cx="2358887" cy="868509"/>
          </a:xfrm>
          <a:prstGeom prst="rect">
            <a:avLst/>
          </a:prstGeom>
          <a:solidFill>
            <a:srgbClr val="0032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AF9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DIRECTEUR</a:t>
            </a:r>
            <a:br>
              <a:rPr lang="fr-FR" sz="1100" b="1" dirty="0">
                <a:solidFill>
                  <a:srgbClr val="AF98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b="1" dirty="0">
                <a:solidFill>
                  <a:srgbClr val="AF9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CHARGE DES MASTERS</a:t>
            </a:r>
          </a:p>
        </p:txBody>
      </p:sp>
      <p:sp>
        <p:nvSpPr>
          <p:cNvPr id="30" name="Titre 2">
            <a:extLst>
              <a:ext uri="{FF2B5EF4-FFF2-40B4-BE49-F238E27FC236}">
                <a16:creationId xmlns:a16="http://schemas.microsoft.com/office/drawing/2014/main" id="{624DA7E0-71E2-4E72-BF2E-36C083BF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133684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122D4A-E084-4775-B99C-4FC2C1EF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5</a:t>
            </a:fld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B754E9-21D8-47AE-BA21-44CEC9B993E1}"/>
              </a:ext>
            </a:extLst>
          </p:cNvPr>
          <p:cNvSpPr/>
          <p:nvPr/>
        </p:nvSpPr>
        <p:spPr>
          <a:xfrm>
            <a:off x="4083701" y="3816627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DESTOUCHES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A328C-DD21-4447-96E3-A968BAFFFCF8}"/>
              </a:ext>
            </a:extLst>
          </p:cNvPr>
          <p:cNvSpPr/>
          <p:nvPr/>
        </p:nvSpPr>
        <p:spPr>
          <a:xfrm>
            <a:off x="4195561" y="3278279"/>
            <a:ext cx="1507458" cy="689108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GESTIONNAIRE DES DOSSIERS DE VACATAIRES</a:t>
            </a:r>
          </a:p>
        </p:txBody>
      </p:sp>
      <p:cxnSp>
        <p:nvCxnSpPr>
          <p:cNvPr id="18" name="Connecteur droit 17" descr="Lien vertical">
            <a:extLst>
              <a:ext uri="{FF2B5EF4-FFF2-40B4-BE49-F238E27FC236}">
                <a16:creationId xmlns:a16="http://schemas.microsoft.com/office/drawing/2014/main" id="{ADCE0B4A-F9A6-43E6-8BF3-074F8F247FB8}"/>
              </a:ext>
            </a:extLst>
          </p:cNvPr>
          <p:cNvCxnSpPr>
            <a:cxnSpLocks/>
          </p:cNvCxnSpPr>
          <p:nvPr/>
        </p:nvCxnSpPr>
        <p:spPr>
          <a:xfrm>
            <a:off x="4946812" y="1873737"/>
            <a:ext cx="0" cy="143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896C818-8E01-406F-B0F5-B63B54BEAE17}"/>
              </a:ext>
            </a:extLst>
          </p:cNvPr>
          <p:cNvSpPr/>
          <p:nvPr/>
        </p:nvSpPr>
        <p:spPr>
          <a:xfrm>
            <a:off x="3657605" y="1468268"/>
            <a:ext cx="2593066" cy="68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Edwige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87831-A6CF-4C43-A140-5D1663348F8D}"/>
              </a:ext>
            </a:extLst>
          </p:cNvPr>
          <p:cNvSpPr/>
          <p:nvPr/>
        </p:nvSpPr>
        <p:spPr>
          <a:xfrm>
            <a:off x="3773555" y="758437"/>
            <a:ext cx="2358887" cy="868509"/>
          </a:xfrm>
          <a:prstGeom prst="rect">
            <a:avLst/>
          </a:prstGeom>
          <a:solidFill>
            <a:srgbClr val="0032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AF9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BUDGETAIRE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3F703089-6E67-451D-B10A-DD81BBE8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Pôle budget</a:t>
            </a:r>
          </a:p>
        </p:txBody>
      </p:sp>
    </p:spTree>
    <p:extLst>
      <p:ext uri="{BB962C8B-B14F-4D97-AF65-F5344CB8AC3E}">
        <p14:creationId xmlns:p14="http://schemas.microsoft.com/office/powerpoint/2010/main" val="110820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68F0E412-5329-4719-BBF0-9C34D09C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6</a:t>
            </a:fld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2EC522A-B8A2-4C43-A782-A09664A8E231}"/>
              </a:ext>
            </a:extLst>
          </p:cNvPr>
          <p:cNvSpPr/>
          <p:nvPr/>
        </p:nvSpPr>
        <p:spPr>
          <a:xfrm>
            <a:off x="5872287" y="3785015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Lamia SAADAOUI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5F8C7-697D-4FB4-8FAA-A64EDAA28543}"/>
              </a:ext>
            </a:extLst>
          </p:cNvPr>
          <p:cNvSpPr/>
          <p:nvPr/>
        </p:nvSpPr>
        <p:spPr>
          <a:xfrm>
            <a:off x="5979947" y="3279758"/>
            <a:ext cx="1507454" cy="689095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SECRÉTARIAT </a:t>
            </a:r>
          </a:p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L3 ET DOUBLES CURSUS</a:t>
            </a:r>
          </a:p>
        </p:txBody>
      </p:sp>
      <p:cxnSp>
        <p:nvCxnSpPr>
          <p:cNvPr id="44" name="Connecteur droit 43" descr="Lien vertical">
            <a:extLst>
              <a:ext uri="{FF2B5EF4-FFF2-40B4-BE49-F238E27FC236}">
                <a16:creationId xmlns:a16="http://schemas.microsoft.com/office/drawing/2014/main" id="{EAB314CB-C370-4058-B72E-D0BEE631DB0A}"/>
              </a:ext>
            </a:extLst>
          </p:cNvPr>
          <p:cNvCxnSpPr>
            <a:cxnSpLocks/>
          </p:cNvCxnSpPr>
          <p:nvPr/>
        </p:nvCxnSpPr>
        <p:spPr>
          <a:xfrm flipV="1">
            <a:off x="6739284" y="2996874"/>
            <a:ext cx="0" cy="30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2B339-D127-4D7C-9EAB-78C3EF534FDF}"/>
              </a:ext>
            </a:extLst>
          </p:cNvPr>
          <p:cNvSpPr/>
          <p:nvPr/>
        </p:nvSpPr>
        <p:spPr>
          <a:xfrm>
            <a:off x="2269800" y="3818106"/>
            <a:ext cx="1736032" cy="867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Louiza LEBBAH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POULLIN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Javad HOMAYOUNFAR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D6BEC-BE14-4EEE-99CF-E5AB0C8695E2}"/>
              </a:ext>
            </a:extLst>
          </p:cNvPr>
          <p:cNvSpPr/>
          <p:nvPr/>
        </p:nvSpPr>
        <p:spPr>
          <a:xfrm>
            <a:off x="2386515" y="3279758"/>
            <a:ext cx="1507454" cy="689113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SECRÉTARIAT </a:t>
            </a:r>
          </a:p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L1 et L2</a:t>
            </a:r>
          </a:p>
        </p:txBody>
      </p:sp>
      <p:cxnSp>
        <p:nvCxnSpPr>
          <p:cNvPr id="32" name="Connecteur droit 31" descr="Lien vertical">
            <a:extLst>
              <a:ext uri="{FF2B5EF4-FFF2-40B4-BE49-F238E27FC236}">
                <a16:creationId xmlns:a16="http://schemas.microsoft.com/office/drawing/2014/main" id="{F7B1AE67-4557-4B9E-AD1F-A7489B02EA10}"/>
              </a:ext>
            </a:extLst>
          </p:cNvPr>
          <p:cNvCxnSpPr>
            <a:cxnSpLocks/>
          </p:cNvCxnSpPr>
          <p:nvPr/>
        </p:nvCxnSpPr>
        <p:spPr>
          <a:xfrm flipV="1">
            <a:off x="3140242" y="2993763"/>
            <a:ext cx="2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 descr="Lien horizontal">
            <a:extLst>
              <a:ext uri="{FF2B5EF4-FFF2-40B4-BE49-F238E27FC236}">
                <a16:creationId xmlns:a16="http://schemas.microsoft.com/office/drawing/2014/main" id="{8712A971-797B-4B8C-9556-8667435D5D97}"/>
              </a:ext>
            </a:extLst>
          </p:cNvPr>
          <p:cNvCxnSpPr>
            <a:cxnSpLocks/>
          </p:cNvCxnSpPr>
          <p:nvPr/>
        </p:nvCxnSpPr>
        <p:spPr>
          <a:xfrm>
            <a:off x="3140242" y="2994101"/>
            <a:ext cx="3598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 descr="Lien vertical">
            <a:extLst>
              <a:ext uri="{FF2B5EF4-FFF2-40B4-BE49-F238E27FC236}">
                <a16:creationId xmlns:a16="http://schemas.microsoft.com/office/drawing/2014/main" id="{ADCE0B4A-F9A6-43E6-8BF3-074F8F247FB8}"/>
              </a:ext>
            </a:extLst>
          </p:cNvPr>
          <p:cNvCxnSpPr>
            <a:cxnSpLocks/>
          </p:cNvCxnSpPr>
          <p:nvPr/>
        </p:nvCxnSpPr>
        <p:spPr>
          <a:xfrm>
            <a:off x="4946812" y="1625159"/>
            <a:ext cx="0" cy="136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896C818-8E01-406F-B0F5-B63B54BEAE17}"/>
              </a:ext>
            </a:extLst>
          </p:cNvPr>
          <p:cNvSpPr/>
          <p:nvPr/>
        </p:nvSpPr>
        <p:spPr>
          <a:xfrm>
            <a:off x="3657605" y="1468268"/>
            <a:ext cx="2593066" cy="68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87831-A6CF-4C43-A140-5D1663348F8D}"/>
              </a:ext>
            </a:extLst>
          </p:cNvPr>
          <p:cNvSpPr/>
          <p:nvPr/>
        </p:nvSpPr>
        <p:spPr>
          <a:xfrm>
            <a:off x="3773555" y="758437"/>
            <a:ext cx="2358887" cy="868509"/>
          </a:xfrm>
          <a:prstGeom prst="rect">
            <a:avLst/>
          </a:prstGeom>
          <a:solidFill>
            <a:srgbClr val="0032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AF9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DES LICENCES</a:t>
            </a: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FB66BEA6-3E48-449E-96F3-6080346A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Pôle licences</a:t>
            </a:r>
          </a:p>
        </p:txBody>
      </p:sp>
    </p:spTree>
    <p:extLst>
      <p:ext uri="{BB962C8B-B14F-4D97-AF65-F5344CB8AC3E}">
        <p14:creationId xmlns:p14="http://schemas.microsoft.com/office/powerpoint/2010/main" val="19310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Connecteur droit 88" descr="Lien vertical">
            <a:extLst>
              <a:ext uri="{FF2B5EF4-FFF2-40B4-BE49-F238E27FC236}">
                <a16:creationId xmlns:a16="http://schemas.microsoft.com/office/drawing/2014/main" id="{C9BA4A61-1E1B-4B78-AB2F-322BCC76644E}"/>
              </a:ext>
            </a:extLst>
          </p:cNvPr>
          <p:cNvCxnSpPr>
            <a:cxnSpLocks/>
          </p:cNvCxnSpPr>
          <p:nvPr/>
        </p:nvCxnSpPr>
        <p:spPr>
          <a:xfrm flipH="1" flipV="1">
            <a:off x="6734552" y="4510215"/>
            <a:ext cx="1" cy="817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space réservé du numéro de diapositive 94">
            <a:extLst>
              <a:ext uri="{FF2B5EF4-FFF2-40B4-BE49-F238E27FC236}">
                <a16:creationId xmlns:a16="http://schemas.microsoft.com/office/drawing/2014/main" id="{E6721AA0-3F94-4CB6-891A-6280897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7</a:t>
            </a:fld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9BC8939-6102-4DD2-8BB4-83A721E04BA7}"/>
              </a:ext>
            </a:extLst>
          </p:cNvPr>
          <p:cNvSpPr/>
          <p:nvPr/>
        </p:nvSpPr>
        <p:spPr>
          <a:xfrm>
            <a:off x="5866536" y="5357236"/>
            <a:ext cx="1736032" cy="1308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MATELO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Jenna MARTIN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Marie-Michèle LADJYN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AUBURTIN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1E921C2-E997-4801-B520-46F4A175EE5F}"/>
              </a:ext>
            </a:extLst>
          </p:cNvPr>
          <p:cNvSpPr/>
          <p:nvPr/>
        </p:nvSpPr>
        <p:spPr>
          <a:xfrm>
            <a:off x="5990801" y="4818890"/>
            <a:ext cx="1507458" cy="689108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SECRÉTARIAT DES M2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2EC522A-B8A2-4C43-A782-A09664A8E231}"/>
              </a:ext>
            </a:extLst>
          </p:cNvPr>
          <p:cNvSpPr/>
          <p:nvPr/>
        </p:nvSpPr>
        <p:spPr>
          <a:xfrm>
            <a:off x="5878941" y="3816627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GEMAIN-HAGUY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5F8C7-697D-4FB4-8FAA-A64EDAA28543}"/>
              </a:ext>
            </a:extLst>
          </p:cNvPr>
          <p:cNvSpPr/>
          <p:nvPr/>
        </p:nvSpPr>
        <p:spPr>
          <a:xfrm>
            <a:off x="5986601" y="3311370"/>
            <a:ext cx="1507454" cy="689095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COORDINATRICE M2</a:t>
            </a:r>
          </a:p>
        </p:txBody>
      </p:sp>
      <p:cxnSp>
        <p:nvCxnSpPr>
          <p:cNvPr id="76" name="Connecteur droit 75" descr="Lien vertical">
            <a:extLst>
              <a:ext uri="{FF2B5EF4-FFF2-40B4-BE49-F238E27FC236}">
                <a16:creationId xmlns:a16="http://schemas.microsoft.com/office/drawing/2014/main" id="{5702EDAB-3675-49A3-AA65-AD5A49CC2F9A}"/>
              </a:ext>
            </a:extLst>
          </p:cNvPr>
          <p:cNvCxnSpPr>
            <a:cxnSpLocks/>
          </p:cNvCxnSpPr>
          <p:nvPr/>
        </p:nvCxnSpPr>
        <p:spPr>
          <a:xfrm flipV="1">
            <a:off x="6740023" y="2997753"/>
            <a:ext cx="0" cy="30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FB754E9-21D8-47AE-BA21-44CEC9B993E1}"/>
              </a:ext>
            </a:extLst>
          </p:cNvPr>
          <p:cNvSpPr/>
          <p:nvPr/>
        </p:nvSpPr>
        <p:spPr>
          <a:xfrm>
            <a:off x="2273723" y="5357236"/>
            <a:ext cx="1736032" cy="1019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Corinne DIEZ-SOTO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Diane HOARAU-BELKHIRI</a:t>
            </a:r>
          </a:p>
          <a:p>
            <a:pPr algn="ctr"/>
            <a:r>
              <a:rPr lang="fr-F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Bassir</a:t>
            </a:r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HAMID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MATELO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A328C-DD21-4447-96E3-A968BAFFFCF8}"/>
              </a:ext>
            </a:extLst>
          </p:cNvPr>
          <p:cNvSpPr/>
          <p:nvPr/>
        </p:nvSpPr>
        <p:spPr>
          <a:xfrm>
            <a:off x="2385583" y="4818889"/>
            <a:ext cx="1507458" cy="689108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SECRÉTARIAT DES M1</a:t>
            </a:r>
          </a:p>
        </p:txBody>
      </p:sp>
      <p:cxnSp>
        <p:nvCxnSpPr>
          <p:cNvPr id="42" name="Connecteur droit 41" descr="Lien vertical">
            <a:extLst>
              <a:ext uri="{FF2B5EF4-FFF2-40B4-BE49-F238E27FC236}">
                <a16:creationId xmlns:a16="http://schemas.microsoft.com/office/drawing/2014/main" id="{CC276F00-4024-44B8-829F-AF37C1239833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139312" y="4535595"/>
            <a:ext cx="0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2B339-D127-4D7C-9EAB-78C3EF534FDF}"/>
              </a:ext>
            </a:extLst>
          </p:cNvPr>
          <p:cNvSpPr/>
          <p:nvPr/>
        </p:nvSpPr>
        <p:spPr>
          <a:xfrm>
            <a:off x="2276299" y="3849718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Setharith</a:t>
            </a:r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 CHIN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D6BEC-BE14-4EEE-99CF-E5AB0C8695E2}"/>
              </a:ext>
            </a:extLst>
          </p:cNvPr>
          <p:cNvSpPr/>
          <p:nvPr/>
        </p:nvSpPr>
        <p:spPr>
          <a:xfrm>
            <a:off x="2393014" y="3311370"/>
            <a:ext cx="1507454" cy="689113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COORDINATEUR M1</a:t>
            </a:r>
          </a:p>
        </p:txBody>
      </p:sp>
      <p:cxnSp>
        <p:nvCxnSpPr>
          <p:cNvPr id="80" name="Connecteur droit 79" descr="Lien vertical">
            <a:extLst>
              <a:ext uri="{FF2B5EF4-FFF2-40B4-BE49-F238E27FC236}">
                <a16:creationId xmlns:a16="http://schemas.microsoft.com/office/drawing/2014/main" id="{5E2296D3-3266-4199-A4A0-0237E6E5084B}"/>
              </a:ext>
            </a:extLst>
          </p:cNvPr>
          <p:cNvCxnSpPr>
            <a:cxnSpLocks/>
          </p:cNvCxnSpPr>
          <p:nvPr/>
        </p:nvCxnSpPr>
        <p:spPr>
          <a:xfrm flipV="1">
            <a:off x="3139312" y="2994980"/>
            <a:ext cx="0" cy="30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Lien horizontal">
            <a:extLst>
              <a:ext uri="{FF2B5EF4-FFF2-40B4-BE49-F238E27FC236}">
                <a16:creationId xmlns:a16="http://schemas.microsoft.com/office/drawing/2014/main" id="{DD0C37A3-6424-49B1-994C-30B1B9E0930F}"/>
              </a:ext>
            </a:extLst>
          </p:cNvPr>
          <p:cNvCxnSpPr>
            <a:cxnSpLocks/>
          </p:cNvCxnSpPr>
          <p:nvPr/>
        </p:nvCxnSpPr>
        <p:spPr>
          <a:xfrm>
            <a:off x="3140981" y="2994980"/>
            <a:ext cx="3598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 descr="Lien vertical">
            <a:extLst>
              <a:ext uri="{FF2B5EF4-FFF2-40B4-BE49-F238E27FC236}">
                <a16:creationId xmlns:a16="http://schemas.microsoft.com/office/drawing/2014/main" id="{ADCE0B4A-F9A6-43E6-8BF3-074F8F247FB8}"/>
              </a:ext>
            </a:extLst>
          </p:cNvPr>
          <p:cNvCxnSpPr>
            <a:cxnSpLocks/>
          </p:cNvCxnSpPr>
          <p:nvPr/>
        </p:nvCxnSpPr>
        <p:spPr>
          <a:xfrm>
            <a:off x="4946812" y="1625159"/>
            <a:ext cx="0" cy="136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896C818-8E01-406F-B0F5-B63B54BEAE17}"/>
              </a:ext>
            </a:extLst>
          </p:cNvPr>
          <p:cNvSpPr/>
          <p:nvPr/>
        </p:nvSpPr>
        <p:spPr>
          <a:xfrm>
            <a:off x="3657605" y="1468268"/>
            <a:ext cx="2593066" cy="68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Marie-Michèle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LADJYN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87831-A6CF-4C43-A140-5D1663348F8D}"/>
              </a:ext>
            </a:extLst>
          </p:cNvPr>
          <p:cNvSpPr/>
          <p:nvPr/>
        </p:nvSpPr>
        <p:spPr>
          <a:xfrm>
            <a:off x="3773555" y="758437"/>
            <a:ext cx="2358887" cy="868509"/>
          </a:xfrm>
          <a:prstGeom prst="rect">
            <a:avLst/>
          </a:prstGeom>
          <a:solidFill>
            <a:srgbClr val="0032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AF9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DES MASTERS</a:t>
            </a:r>
          </a:p>
        </p:txBody>
      </p:sp>
      <p:sp>
        <p:nvSpPr>
          <p:cNvPr id="22" name="Titre 2">
            <a:extLst>
              <a:ext uri="{FF2B5EF4-FFF2-40B4-BE49-F238E27FC236}">
                <a16:creationId xmlns:a16="http://schemas.microsoft.com/office/drawing/2014/main" id="{54F02208-D099-45A5-954E-A54D45FA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Pôle masters</a:t>
            </a:r>
          </a:p>
        </p:txBody>
      </p:sp>
    </p:spTree>
    <p:extLst>
      <p:ext uri="{BB962C8B-B14F-4D97-AF65-F5344CB8AC3E}">
        <p14:creationId xmlns:p14="http://schemas.microsoft.com/office/powerpoint/2010/main" val="52616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31EB55-5992-49C8-980D-661F4341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8</a:t>
            </a:fld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B754E9-21D8-47AE-BA21-44CEC9B993E1}"/>
              </a:ext>
            </a:extLst>
          </p:cNvPr>
          <p:cNvSpPr/>
          <p:nvPr/>
        </p:nvSpPr>
        <p:spPr>
          <a:xfrm>
            <a:off x="7514874" y="3278240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HULL-BROUSMICHE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A328C-DD21-4447-96E3-A968BAFFFCF8}"/>
              </a:ext>
            </a:extLst>
          </p:cNvPr>
          <p:cNvSpPr/>
          <p:nvPr/>
        </p:nvSpPr>
        <p:spPr>
          <a:xfrm>
            <a:off x="7626734" y="2739892"/>
            <a:ext cx="1507458" cy="689108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RESPONSABLE DU PSME</a:t>
            </a:r>
          </a:p>
        </p:txBody>
      </p:sp>
      <p:cxnSp>
        <p:nvCxnSpPr>
          <p:cNvPr id="42" name="Connecteur droit 41" descr="Lien vertical">
            <a:extLst>
              <a:ext uri="{FF2B5EF4-FFF2-40B4-BE49-F238E27FC236}">
                <a16:creationId xmlns:a16="http://schemas.microsoft.com/office/drawing/2014/main" id="{CC276F00-4024-44B8-829F-AF37C1239833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380463" y="2456598"/>
            <a:ext cx="0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2D6CC9E-E261-4025-BFE6-756D1E37E980}"/>
              </a:ext>
            </a:extLst>
          </p:cNvPr>
          <p:cNvSpPr/>
          <p:nvPr/>
        </p:nvSpPr>
        <p:spPr>
          <a:xfrm>
            <a:off x="4090935" y="3275162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Stéphane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1E530-4FD7-4CCC-A17C-4AAE39A54C5F}"/>
              </a:ext>
            </a:extLst>
          </p:cNvPr>
          <p:cNvSpPr/>
          <p:nvPr/>
        </p:nvSpPr>
        <p:spPr>
          <a:xfrm>
            <a:off x="4202795" y="2736814"/>
            <a:ext cx="1507458" cy="689108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RESPONSABLE M2 TRANSPORTS INTERNATIONAUX</a:t>
            </a:r>
          </a:p>
        </p:txBody>
      </p:sp>
      <p:cxnSp>
        <p:nvCxnSpPr>
          <p:cNvPr id="16" name="Connecteur droit 15" descr="Lien vertical">
            <a:extLst>
              <a:ext uri="{FF2B5EF4-FFF2-40B4-BE49-F238E27FC236}">
                <a16:creationId xmlns:a16="http://schemas.microsoft.com/office/drawing/2014/main" id="{7E5641F9-1B92-4445-AC67-AB8FE1505FFF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4956524" y="2453520"/>
            <a:ext cx="0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2B339-D127-4D7C-9EAB-78C3EF534FDF}"/>
              </a:ext>
            </a:extLst>
          </p:cNvPr>
          <p:cNvSpPr/>
          <p:nvPr/>
        </p:nvSpPr>
        <p:spPr>
          <a:xfrm>
            <a:off x="649369" y="3278235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PITRAT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D6BEC-BE14-4EEE-99CF-E5AB0C8695E2}"/>
              </a:ext>
            </a:extLst>
          </p:cNvPr>
          <p:cNvSpPr/>
          <p:nvPr/>
        </p:nvSpPr>
        <p:spPr>
          <a:xfrm>
            <a:off x="766084" y="2739887"/>
            <a:ext cx="1507454" cy="689113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CHARGÉ DES RELATIONS INTERNATIONALES</a:t>
            </a:r>
          </a:p>
        </p:txBody>
      </p:sp>
      <p:cxnSp>
        <p:nvCxnSpPr>
          <p:cNvPr id="32" name="Connecteur droit 31" descr="Lien vertical">
            <a:extLst>
              <a:ext uri="{FF2B5EF4-FFF2-40B4-BE49-F238E27FC236}">
                <a16:creationId xmlns:a16="http://schemas.microsoft.com/office/drawing/2014/main" id="{F7B1AE67-4557-4B9E-AD1F-A7489B02EA10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519811" y="2456593"/>
            <a:ext cx="2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 descr="Barre horizontale">
            <a:extLst>
              <a:ext uri="{FF2B5EF4-FFF2-40B4-BE49-F238E27FC236}">
                <a16:creationId xmlns:a16="http://schemas.microsoft.com/office/drawing/2014/main" id="{82A1AC19-3071-4BC4-97D0-0EDDB20100DD}"/>
              </a:ext>
            </a:extLst>
          </p:cNvPr>
          <p:cNvCxnSpPr>
            <a:cxnSpLocks/>
          </p:cNvCxnSpPr>
          <p:nvPr/>
        </p:nvCxnSpPr>
        <p:spPr>
          <a:xfrm>
            <a:off x="1524002" y="2456855"/>
            <a:ext cx="6857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2">
            <a:extLst>
              <a:ext uri="{FF2B5EF4-FFF2-40B4-BE49-F238E27FC236}">
                <a16:creationId xmlns:a16="http://schemas.microsoft.com/office/drawing/2014/main" id="{F0959563-3187-4A68-A5B3-6E142623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Pôle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90559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31EB55-5992-49C8-980D-661F4341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D79B-9F9D-4177-81D9-2910A010D7DB}" type="slidenum">
              <a:rPr lang="fr-FR" smtClean="0"/>
              <a:t>9</a:t>
            </a:fld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B754E9-21D8-47AE-BA21-44CEC9B993E1}"/>
              </a:ext>
            </a:extLst>
          </p:cNvPr>
          <p:cNvSpPr/>
          <p:nvPr/>
        </p:nvSpPr>
        <p:spPr>
          <a:xfrm>
            <a:off x="7514874" y="3278240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HOUBRON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A328C-DD21-4447-96E3-A968BAFFFCF8}"/>
              </a:ext>
            </a:extLst>
          </p:cNvPr>
          <p:cNvSpPr/>
          <p:nvPr/>
        </p:nvSpPr>
        <p:spPr>
          <a:xfrm>
            <a:off x="7626734" y="2739892"/>
            <a:ext cx="1507458" cy="689108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RESPONSABLE DES RELATIONS ENTREPRISES (EC</a:t>
            </a:r>
            <a:r>
              <a:rPr lang="fr-FR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2" name="Connecteur droit 41" descr="Lien vertical">
            <a:extLst>
              <a:ext uri="{FF2B5EF4-FFF2-40B4-BE49-F238E27FC236}">
                <a16:creationId xmlns:a16="http://schemas.microsoft.com/office/drawing/2014/main" id="{CC276F00-4024-44B8-829F-AF37C1239833}"/>
              </a:ext>
            </a:extLst>
          </p:cNvPr>
          <p:cNvCxnSpPr>
            <a:cxnSpLocks/>
          </p:cNvCxnSpPr>
          <p:nvPr/>
        </p:nvCxnSpPr>
        <p:spPr>
          <a:xfrm flipV="1">
            <a:off x="8397881" y="2456598"/>
            <a:ext cx="0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 descr="Lien horizontal">
            <a:extLst>
              <a:ext uri="{FF2B5EF4-FFF2-40B4-BE49-F238E27FC236}">
                <a16:creationId xmlns:a16="http://schemas.microsoft.com/office/drawing/2014/main" id="{21206556-30E6-4A47-879A-E0512F1C4827}"/>
              </a:ext>
            </a:extLst>
          </p:cNvPr>
          <p:cNvCxnSpPr>
            <a:cxnSpLocks/>
          </p:cNvCxnSpPr>
          <p:nvPr/>
        </p:nvCxnSpPr>
        <p:spPr>
          <a:xfrm>
            <a:off x="5035936" y="2458912"/>
            <a:ext cx="336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 descr="Lien vertical">
            <a:extLst>
              <a:ext uri="{FF2B5EF4-FFF2-40B4-BE49-F238E27FC236}">
                <a16:creationId xmlns:a16="http://schemas.microsoft.com/office/drawing/2014/main" id="{BD7C10D9-7D2D-46F7-B95E-5DB2A714ED9A}"/>
              </a:ext>
            </a:extLst>
          </p:cNvPr>
          <p:cNvCxnSpPr>
            <a:cxnSpLocks/>
          </p:cNvCxnSpPr>
          <p:nvPr/>
        </p:nvCxnSpPr>
        <p:spPr>
          <a:xfrm flipV="1">
            <a:off x="5030543" y="2457871"/>
            <a:ext cx="0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2D6CC9E-E261-4025-BFE6-756D1E37E980}"/>
              </a:ext>
            </a:extLst>
          </p:cNvPr>
          <p:cNvSpPr/>
          <p:nvPr/>
        </p:nvSpPr>
        <p:spPr>
          <a:xfrm>
            <a:off x="4090935" y="3275162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CHEVALIER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1E530-4FD7-4CCC-A17C-4AAE39A54C5F}"/>
              </a:ext>
            </a:extLst>
          </p:cNvPr>
          <p:cNvSpPr/>
          <p:nvPr/>
        </p:nvSpPr>
        <p:spPr>
          <a:xfrm>
            <a:off x="4202795" y="2736814"/>
            <a:ext cx="1507458" cy="689108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CHARGÉE DE MISSION INSERTION PRO ET RELATIONS ENTREPRISES</a:t>
            </a:r>
          </a:p>
        </p:txBody>
      </p:sp>
      <p:cxnSp>
        <p:nvCxnSpPr>
          <p:cNvPr id="16" name="Connecteur droit 15" descr="Lien vertical">
            <a:extLst>
              <a:ext uri="{FF2B5EF4-FFF2-40B4-BE49-F238E27FC236}">
                <a16:creationId xmlns:a16="http://schemas.microsoft.com/office/drawing/2014/main" id="{7E5641F9-1B92-4445-AC67-AB8FE1505FFF}"/>
              </a:ext>
            </a:extLst>
          </p:cNvPr>
          <p:cNvCxnSpPr>
            <a:cxnSpLocks/>
          </p:cNvCxnSpPr>
          <p:nvPr/>
        </p:nvCxnSpPr>
        <p:spPr>
          <a:xfrm flipV="1">
            <a:off x="4886852" y="2456253"/>
            <a:ext cx="0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2B339-D127-4D7C-9EAB-78C3EF534FDF}"/>
              </a:ext>
            </a:extLst>
          </p:cNvPr>
          <p:cNvSpPr/>
          <p:nvPr/>
        </p:nvSpPr>
        <p:spPr>
          <a:xfrm>
            <a:off x="649369" y="3278235"/>
            <a:ext cx="173603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D6BEC-BE14-4EEE-99CF-E5AB0C8695E2}"/>
              </a:ext>
            </a:extLst>
          </p:cNvPr>
          <p:cNvSpPr/>
          <p:nvPr/>
        </p:nvSpPr>
        <p:spPr>
          <a:xfrm>
            <a:off x="766084" y="2739887"/>
            <a:ext cx="1507454" cy="689113"/>
          </a:xfrm>
          <a:prstGeom prst="rect">
            <a:avLst/>
          </a:prstGeom>
          <a:solidFill>
            <a:srgbClr val="747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GESTIONNAIRE DU DUIP</a:t>
            </a:r>
            <a:r>
              <a:rPr lang="fr-FR" sz="1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2" name="Connecteur droit 31" descr="Lien vertical">
            <a:extLst>
              <a:ext uri="{FF2B5EF4-FFF2-40B4-BE49-F238E27FC236}">
                <a16:creationId xmlns:a16="http://schemas.microsoft.com/office/drawing/2014/main" id="{F7B1AE67-4557-4B9E-AD1F-A7489B02EA10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519811" y="2456593"/>
            <a:ext cx="2" cy="28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 descr="Lien horizontal">
            <a:extLst>
              <a:ext uri="{FF2B5EF4-FFF2-40B4-BE49-F238E27FC236}">
                <a16:creationId xmlns:a16="http://schemas.microsoft.com/office/drawing/2014/main" id="{82A1AC19-3071-4BC4-97D0-0EDDB20100DD}"/>
              </a:ext>
            </a:extLst>
          </p:cNvPr>
          <p:cNvCxnSpPr>
            <a:cxnSpLocks/>
          </p:cNvCxnSpPr>
          <p:nvPr/>
        </p:nvCxnSpPr>
        <p:spPr>
          <a:xfrm>
            <a:off x="1524002" y="2456855"/>
            <a:ext cx="336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2">
            <a:extLst>
              <a:ext uri="{FF2B5EF4-FFF2-40B4-BE49-F238E27FC236}">
                <a16:creationId xmlns:a16="http://schemas.microsoft.com/office/drawing/2014/main" id="{84A9B951-09E4-47F5-A10B-90C37082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2545"/>
            <a:ext cx="8543925" cy="365125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Brandon Grotesque Black" panose="020B0A03020203060202" pitchFamily="34" charset="0"/>
              </a:rPr>
              <a:t>Pôle insertion professionnelle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8ECB7B7-C4B1-4BC6-A36C-06A39DABDD33}"/>
              </a:ext>
            </a:extLst>
          </p:cNvPr>
          <p:cNvSpPr txBox="1"/>
          <p:nvPr/>
        </p:nvSpPr>
        <p:spPr>
          <a:xfrm>
            <a:off x="1398143" y="4498269"/>
            <a:ext cx="7109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Diplôme universitaire d’insertion professionnelle </a:t>
            </a:r>
          </a:p>
          <a:p>
            <a:r>
              <a:rPr lang="fr-FR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Enseignant-chercheur </a:t>
            </a:r>
          </a:p>
        </p:txBody>
      </p:sp>
    </p:spTree>
    <p:extLst>
      <p:ext uri="{BB962C8B-B14F-4D97-AF65-F5344CB8AC3E}">
        <p14:creationId xmlns:p14="http://schemas.microsoft.com/office/powerpoint/2010/main" val="22466730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269</Words>
  <Application>Microsoft Office PowerPoint</Application>
  <PresentationFormat>Format A4 (210 x 297 mm)</PresentationFormat>
  <Paragraphs>155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Brandon Grotesque Black</vt:lpstr>
      <vt:lpstr>Brandon Grotesque Light</vt:lpstr>
      <vt:lpstr>Calibri</vt:lpstr>
      <vt:lpstr>Calibri Light</vt:lpstr>
      <vt:lpstr>Thème Office</vt:lpstr>
      <vt:lpstr>Organigramme</vt:lpstr>
      <vt:lpstr>Sommaire</vt:lpstr>
      <vt:lpstr>Organigramme général</vt:lpstr>
      <vt:lpstr>Direction</vt:lpstr>
      <vt:lpstr>Pôle budget</vt:lpstr>
      <vt:lpstr>Pôle licences</vt:lpstr>
      <vt:lpstr>Pôle masters</vt:lpstr>
      <vt:lpstr>Pôle international</vt:lpstr>
      <vt:lpstr>Pôle insertion professionnelle</vt:lpstr>
      <vt:lpstr>Pôle transferts et dérogations</vt:lpstr>
      <vt:lpstr>Pôle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Organigramme</dc:title>
  <dc:creator>Diakho Camara</dc:creator>
  <cp:lastModifiedBy>Diakho Camara</cp:lastModifiedBy>
  <cp:revision>123</cp:revision>
  <dcterms:created xsi:type="dcterms:W3CDTF">2020-03-12T18:18:56Z</dcterms:created>
  <dcterms:modified xsi:type="dcterms:W3CDTF">2021-09-13T09:14:41Z</dcterms:modified>
</cp:coreProperties>
</file>